
<file path=[Content_Types].xml><?xml version="1.0" encoding="utf-8"?>
<Types xmlns="http://schemas.openxmlformats.org/package/2006/content-types">
  <Default Extension="jpeg" ContentType="image/jpeg"/>
  <Default Extension="JPG" ContentType="image/.jpg"/>
  <Default Extension="wmf" ContentType="image/x-w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6"/>
  </p:notesMasterIdLst>
  <p:sldIdLst>
    <p:sldId id="296" r:id="rId4"/>
    <p:sldId id="365" r:id="rId5"/>
    <p:sldId id="366" r:id="rId6"/>
    <p:sldId id="367" r:id="rId7"/>
    <p:sldId id="369" r:id="rId8"/>
    <p:sldId id="281" r:id="rId9"/>
    <p:sldId id="334" r:id="rId10"/>
    <p:sldId id="335" r:id="rId11"/>
    <p:sldId id="337" r:id="rId12"/>
    <p:sldId id="338" r:id="rId13"/>
    <p:sldId id="370" r:id="rId14"/>
    <p:sldId id="359" r:id="rId15"/>
    <p:sldId id="303" r:id="rId17"/>
    <p:sldId id="304" r:id="rId18"/>
    <p:sldId id="305" r:id="rId19"/>
    <p:sldId id="306" r:id="rId20"/>
    <p:sldId id="360" r:id="rId21"/>
    <p:sldId id="298" r:id="rId22"/>
    <p:sldId id="309" r:id="rId23"/>
    <p:sldId id="339" r:id="rId24"/>
    <p:sldId id="316" r:id="rId25"/>
    <p:sldId id="308" r:id="rId26"/>
    <p:sldId id="340" r:id="rId27"/>
    <p:sldId id="346" r:id="rId28"/>
    <p:sldId id="342" r:id="rId29"/>
    <p:sldId id="343" r:id="rId30"/>
    <p:sldId id="347" r:id="rId31"/>
    <p:sldId id="361" r:id="rId32"/>
    <p:sldId id="362" r:id="rId33"/>
    <p:sldId id="363" r:id="rId34"/>
    <p:sldId id="320" r:id="rId35"/>
    <p:sldId id="344" r:id="rId36"/>
    <p:sldId id="345" r:id="rId37"/>
    <p:sldId id="348" r:id="rId38"/>
    <p:sldId id="349" r:id="rId39"/>
    <p:sldId id="350" r:id="rId40"/>
    <p:sldId id="318" r:id="rId41"/>
    <p:sldId id="351" r:id="rId42"/>
    <p:sldId id="352" r:id="rId43"/>
    <p:sldId id="354" r:id="rId44"/>
    <p:sldId id="353" r:id="rId45"/>
    <p:sldId id="355" r:id="rId46"/>
    <p:sldId id="313" r:id="rId47"/>
    <p:sldId id="314" r:id="rId48"/>
    <p:sldId id="315" r:id="rId49"/>
    <p:sldId id="321" r:id="rId50"/>
    <p:sldId id="299" r:id="rId51"/>
    <p:sldId id="301" r:id="rId52"/>
    <p:sldId id="302" r:id="rId53"/>
    <p:sldId id="364" r:id="rId54"/>
  </p:sldIdLst>
  <p:sldSz cx="9144000" cy="6858000" type="screen4x3"/>
  <p:notesSz cx="6858000" cy="9144000"/>
  <p:defaultTextStyle>
    <a:defPPr>
      <a:defRPr lang="ru-RU"/>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541"/>
    <p:restoredTop sz="94660"/>
  </p:normalViewPr>
  <p:slideViewPr>
    <p:cSldViewPr showGuides="1">
      <p:cViewPr varScale="1">
        <p:scale>
          <a:sx n="82" d="100"/>
          <a:sy n="82" d="100"/>
        </p:scale>
        <p:origin x="-148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notesMaster" Target="notesMasters/notes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816A6661-1F7C-4DF3-AC9B-74B2365BE0D5}" type="datetimeFigureOut">
              <a:rPr kumimoji="0" lang="ru-RU"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fld>
            <a:endParaRPr kumimoji="0" lang="ru-RU"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ru-RU"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mn-lt"/>
                <a:ea typeface="+mn-ea"/>
                <a:cs typeface="+mn-cs"/>
              </a:rPr>
              <a:t>Образец текста</a:t>
            </a:r>
            <a:endParaRPr kumimoji="0" lang="ru-RU"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mn-lt"/>
                <a:ea typeface="+mn-ea"/>
                <a:cs typeface="+mn-cs"/>
              </a:rPr>
              <a:t>Второй уровень</a:t>
            </a:r>
            <a:endParaRPr kumimoji="0" lang="ru-RU"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mn-lt"/>
                <a:ea typeface="+mn-ea"/>
                <a:cs typeface="+mn-cs"/>
              </a:rPr>
              <a:t>Третий уровень</a:t>
            </a:r>
            <a:endParaRPr kumimoji="0" lang="ru-RU"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mn-lt"/>
                <a:ea typeface="+mn-ea"/>
                <a:cs typeface="+mn-cs"/>
              </a:rPr>
              <a:t>Четвертый уровень</a:t>
            </a:r>
            <a:endParaRPr kumimoji="0" lang="ru-RU"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ru-RU" sz="1200" b="0" i="0" u="none" strike="noStrike" kern="1200" cap="none" spc="0" normalizeH="0" baseline="0" noProof="0" smtClean="0">
                <a:ln>
                  <a:noFill/>
                </a:ln>
                <a:solidFill>
                  <a:schemeClr val="tx1"/>
                </a:solidFill>
                <a:effectLst/>
                <a:uLnTx/>
                <a:uFillTx/>
                <a:latin typeface="+mn-lt"/>
                <a:ea typeface="+mn-ea"/>
                <a:cs typeface="+mn-cs"/>
              </a:rPr>
              <a:t>Пятый уровень</a:t>
            </a:r>
            <a:endParaRPr kumimoji="0" lang="ru-RU"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
            <a:pPr lvl="0" algn="r" eaLnBrk="1" hangingPunct="1"/>
            <a:fld id="{9A0DB2DC-4C9A-4742-B13C-FB6460FD3503}" type="slidenum">
              <a:rPr lang="ru-RU" altLang="ru-RU" sz="1200" dirty="0"/>
            </a:fld>
            <a:endParaRPr lang="ru-RU" altLang="ru-RU"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Образ слайда 1"/>
          <p:cNvSpPr>
            <a:spLocks noGrp="1" noRot="1" noChangeAspect="1" noTextEdit="1"/>
          </p:cNvSpPr>
          <p:nvPr>
            <p:ph type="sldImg"/>
          </p:nvPr>
        </p:nvSpPr>
        <p:spPr>
          <a:ln>
            <a:solidFill>
              <a:srgbClr val="000000">
                <a:alpha val="100000"/>
              </a:srgbClr>
            </a:solidFill>
            <a:miter lim="800000"/>
          </a:ln>
        </p:spPr>
      </p:sp>
      <p:sp>
        <p:nvSpPr>
          <p:cNvPr id="67587"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67588"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Образ слайда 1"/>
          <p:cNvSpPr>
            <a:spLocks noGrp="1" noRot="1" noChangeAspect="1" noTextEdit="1"/>
          </p:cNvSpPr>
          <p:nvPr>
            <p:ph type="sldImg"/>
          </p:nvPr>
        </p:nvSpPr>
        <p:spPr>
          <a:ln>
            <a:solidFill>
              <a:srgbClr val="000000">
                <a:alpha val="100000"/>
              </a:srgbClr>
            </a:solidFill>
            <a:miter lim="800000"/>
          </a:ln>
        </p:spPr>
      </p:sp>
      <p:sp>
        <p:nvSpPr>
          <p:cNvPr id="76803"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76804"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solidFill>
                  <a:srgbClr val="000000"/>
                </a:solidFill>
              </a:rPr>
            </a:fld>
            <a:endParaRPr lang="ru-RU" altLang="ru-RU" sz="1200" dirty="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Образ слайда 1"/>
          <p:cNvSpPr>
            <a:spLocks noGrp="1" noRot="1" noChangeAspect="1" noTextEdit="1"/>
          </p:cNvSpPr>
          <p:nvPr>
            <p:ph type="sldImg"/>
          </p:nvPr>
        </p:nvSpPr>
        <p:spPr>
          <a:ln>
            <a:solidFill>
              <a:srgbClr val="000000">
                <a:alpha val="100000"/>
              </a:srgbClr>
            </a:solidFill>
            <a:miter lim="800000"/>
          </a:ln>
        </p:spPr>
      </p:sp>
      <p:sp>
        <p:nvSpPr>
          <p:cNvPr id="77827"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77828"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solidFill>
                  <a:srgbClr val="000000"/>
                </a:solidFill>
              </a:rPr>
            </a:fld>
            <a:endParaRPr lang="ru-RU" altLang="ru-RU" sz="1200" dirty="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8850" name="Образ слайда 1"/>
          <p:cNvSpPr>
            <a:spLocks noGrp="1" noRot="1" noChangeAspect="1" noTextEdit="1"/>
          </p:cNvSpPr>
          <p:nvPr>
            <p:ph type="sldImg"/>
          </p:nvPr>
        </p:nvSpPr>
        <p:spPr>
          <a:ln>
            <a:solidFill>
              <a:srgbClr val="000000">
                <a:alpha val="100000"/>
              </a:srgbClr>
            </a:solidFill>
            <a:miter lim="800000"/>
          </a:ln>
        </p:spPr>
      </p:sp>
      <p:sp>
        <p:nvSpPr>
          <p:cNvPr id="78851"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78852"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solidFill>
                  <a:srgbClr val="000000"/>
                </a:solidFill>
              </a:rPr>
            </a:fld>
            <a:endParaRPr lang="ru-RU" altLang="ru-RU" sz="1200"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Образ слайда 1"/>
          <p:cNvSpPr>
            <a:spLocks noGrp="1" noRot="1" noChangeAspect="1" noTextEdit="1"/>
          </p:cNvSpPr>
          <p:nvPr>
            <p:ph type="sldImg"/>
          </p:nvPr>
        </p:nvSpPr>
        <p:spPr>
          <a:ln>
            <a:solidFill>
              <a:srgbClr val="000000">
                <a:alpha val="100000"/>
              </a:srgbClr>
            </a:solidFill>
            <a:miter lim="800000"/>
          </a:ln>
        </p:spPr>
      </p:sp>
      <p:sp>
        <p:nvSpPr>
          <p:cNvPr id="79875"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79876"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Образ слайда 1"/>
          <p:cNvSpPr>
            <a:spLocks noGrp="1" noRot="1" noChangeAspect="1" noTextEdit="1"/>
          </p:cNvSpPr>
          <p:nvPr>
            <p:ph type="sldImg"/>
          </p:nvPr>
        </p:nvSpPr>
        <p:spPr>
          <a:ln>
            <a:solidFill>
              <a:srgbClr val="000000">
                <a:alpha val="100000"/>
              </a:srgbClr>
            </a:solidFill>
            <a:miter lim="800000"/>
          </a:ln>
        </p:spPr>
      </p:sp>
      <p:sp>
        <p:nvSpPr>
          <p:cNvPr id="80899"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80900"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Образ слайда 1"/>
          <p:cNvSpPr>
            <a:spLocks noGrp="1" noRot="1" noChangeAspect="1" noTextEdit="1"/>
          </p:cNvSpPr>
          <p:nvPr>
            <p:ph type="sldImg"/>
          </p:nvPr>
        </p:nvSpPr>
        <p:spPr>
          <a:ln>
            <a:solidFill>
              <a:srgbClr val="000000">
                <a:alpha val="100000"/>
              </a:srgbClr>
            </a:solidFill>
            <a:miter lim="800000"/>
          </a:ln>
        </p:spPr>
      </p:sp>
      <p:sp>
        <p:nvSpPr>
          <p:cNvPr id="81923"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81924"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Образ слайда 1"/>
          <p:cNvSpPr>
            <a:spLocks noGrp="1" noRot="1" noChangeAspect="1" noTextEdit="1"/>
          </p:cNvSpPr>
          <p:nvPr>
            <p:ph type="sldImg"/>
          </p:nvPr>
        </p:nvSpPr>
        <p:spPr>
          <a:ln>
            <a:solidFill>
              <a:srgbClr val="000000">
                <a:alpha val="100000"/>
              </a:srgbClr>
            </a:solidFill>
            <a:miter lim="800000"/>
          </a:ln>
        </p:spPr>
      </p:sp>
      <p:sp>
        <p:nvSpPr>
          <p:cNvPr id="82947"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82948"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Образ слайда 1"/>
          <p:cNvSpPr>
            <a:spLocks noGrp="1" noRot="1" noChangeAspect="1" noTextEdit="1"/>
          </p:cNvSpPr>
          <p:nvPr>
            <p:ph type="sldImg"/>
          </p:nvPr>
        </p:nvSpPr>
        <p:spPr>
          <a:ln>
            <a:solidFill>
              <a:srgbClr val="000000">
                <a:alpha val="100000"/>
              </a:srgbClr>
            </a:solidFill>
            <a:miter lim="800000"/>
          </a:ln>
        </p:spPr>
      </p:sp>
      <p:sp>
        <p:nvSpPr>
          <p:cNvPr id="83971"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83972"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Образ слайда 1"/>
          <p:cNvSpPr>
            <a:spLocks noGrp="1" noRot="1" noChangeAspect="1" noTextEdit="1"/>
          </p:cNvSpPr>
          <p:nvPr>
            <p:ph type="sldImg"/>
          </p:nvPr>
        </p:nvSpPr>
        <p:spPr>
          <a:ln>
            <a:solidFill>
              <a:srgbClr val="000000">
                <a:alpha val="100000"/>
              </a:srgbClr>
            </a:solidFill>
            <a:miter lim="800000"/>
          </a:ln>
        </p:spPr>
      </p:sp>
      <p:sp>
        <p:nvSpPr>
          <p:cNvPr id="84995"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84996"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Образ слайда 1"/>
          <p:cNvSpPr>
            <a:spLocks noGrp="1" noRot="1" noChangeAspect="1" noTextEdit="1"/>
          </p:cNvSpPr>
          <p:nvPr>
            <p:ph type="sldImg"/>
          </p:nvPr>
        </p:nvSpPr>
        <p:spPr>
          <a:ln>
            <a:solidFill>
              <a:srgbClr val="000000">
                <a:alpha val="100000"/>
              </a:srgbClr>
            </a:solidFill>
            <a:miter lim="800000"/>
          </a:ln>
        </p:spPr>
      </p:sp>
      <p:sp>
        <p:nvSpPr>
          <p:cNvPr id="86019"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86020"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Образ слайда 1"/>
          <p:cNvSpPr>
            <a:spLocks noGrp="1" noRot="1" noChangeAspect="1" noTextEdit="1"/>
          </p:cNvSpPr>
          <p:nvPr>
            <p:ph type="sldImg"/>
          </p:nvPr>
        </p:nvSpPr>
        <p:spPr>
          <a:ln>
            <a:solidFill>
              <a:srgbClr val="000000">
                <a:alpha val="100000"/>
              </a:srgbClr>
            </a:solidFill>
            <a:miter lim="800000"/>
          </a:ln>
        </p:spPr>
      </p:sp>
      <p:sp>
        <p:nvSpPr>
          <p:cNvPr id="68611"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68612"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Образ слайда 1"/>
          <p:cNvSpPr>
            <a:spLocks noGrp="1" noRot="1" noChangeAspect="1" noTextEdit="1"/>
          </p:cNvSpPr>
          <p:nvPr>
            <p:ph type="sldImg"/>
          </p:nvPr>
        </p:nvSpPr>
        <p:spPr>
          <a:ln>
            <a:solidFill>
              <a:srgbClr val="000000">
                <a:alpha val="100000"/>
              </a:srgbClr>
            </a:solidFill>
            <a:miter lim="800000"/>
          </a:ln>
        </p:spPr>
      </p:sp>
      <p:sp>
        <p:nvSpPr>
          <p:cNvPr id="87043"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87044"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Образ слайда 1"/>
          <p:cNvSpPr>
            <a:spLocks noGrp="1" noRot="1" noChangeAspect="1" noTextEdit="1"/>
          </p:cNvSpPr>
          <p:nvPr>
            <p:ph type="sldImg"/>
          </p:nvPr>
        </p:nvSpPr>
        <p:spPr>
          <a:ln>
            <a:solidFill>
              <a:srgbClr val="000000">
                <a:alpha val="100000"/>
              </a:srgbClr>
            </a:solidFill>
            <a:miter lim="800000"/>
          </a:ln>
        </p:spPr>
      </p:sp>
      <p:sp>
        <p:nvSpPr>
          <p:cNvPr id="88067"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88068"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Образ слайда 1"/>
          <p:cNvSpPr>
            <a:spLocks noGrp="1" noRot="1" noChangeAspect="1" noTextEdit="1"/>
          </p:cNvSpPr>
          <p:nvPr>
            <p:ph type="sldImg"/>
          </p:nvPr>
        </p:nvSpPr>
        <p:spPr>
          <a:ln>
            <a:solidFill>
              <a:srgbClr val="000000">
                <a:alpha val="100000"/>
              </a:srgbClr>
            </a:solidFill>
            <a:miter lim="800000"/>
          </a:ln>
        </p:spPr>
      </p:sp>
      <p:sp>
        <p:nvSpPr>
          <p:cNvPr id="89091"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89092"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Образ слайда 1"/>
          <p:cNvSpPr>
            <a:spLocks noGrp="1" noRot="1" noChangeAspect="1" noTextEdit="1"/>
          </p:cNvSpPr>
          <p:nvPr>
            <p:ph type="sldImg"/>
          </p:nvPr>
        </p:nvSpPr>
        <p:spPr>
          <a:ln>
            <a:solidFill>
              <a:srgbClr val="000000">
                <a:alpha val="100000"/>
              </a:srgbClr>
            </a:solidFill>
            <a:miter lim="800000"/>
          </a:ln>
        </p:spPr>
      </p:sp>
      <p:sp>
        <p:nvSpPr>
          <p:cNvPr id="90115"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90116"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8" name="Образ слайда 1"/>
          <p:cNvSpPr>
            <a:spLocks noGrp="1" noRot="1" noChangeAspect="1" noTextEdit="1"/>
          </p:cNvSpPr>
          <p:nvPr>
            <p:ph type="sldImg"/>
          </p:nvPr>
        </p:nvSpPr>
        <p:spPr>
          <a:ln>
            <a:solidFill>
              <a:srgbClr val="000000">
                <a:alpha val="100000"/>
              </a:srgbClr>
            </a:solidFill>
            <a:miter lim="800000"/>
          </a:ln>
        </p:spPr>
      </p:sp>
      <p:sp>
        <p:nvSpPr>
          <p:cNvPr id="91139"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91140"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Образ слайда 1"/>
          <p:cNvSpPr>
            <a:spLocks noGrp="1" noRot="1" noChangeAspect="1" noTextEdit="1"/>
          </p:cNvSpPr>
          <p:nvPr>
            <p:ph type="sldImg"/>
          </p:nvPr>
        </p:nvSpPr>
        <p:spPr>
          <a:ln>
            <a:solidFill>
              <a:srgbClr val="000000">
                <a:alpha val="100000"/>
              </a:srgbClr>
            </a:solidFill>
            <a:miter lim="800000"/>
          </a:ln>
        </p:spPr>
      </p:sp>
      <p:sp>
        <p:nvSpPr>
          <p:cNvPr id="92163"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92164"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Образ слайда 1"/>
          <p:cNvSpPr>
            <a:spLocks noGrp="1" noRot="1" noChangeAspect="1" noTextEdit="1"/>
          </p:cNvSpPr>
          <p:nvPr>
            <p:ph type="sldImg"/>
          </p:nvPr>
        </p:nvSpPr>
        <p:spPr>
          <a:ln>
            <a:solidFill>
              <a:srgbClr val="000000">
                <a:alpha val="100000"/>
              </a:srgbClr>
            </a:solidFill>
            <a:miter lim="800000"/>
          </a:ln>
        </p:spPr>
      </p:sp>
      <p:sp>
        <p:nvSpPr>
          <p:cNvPr id="93187"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93188"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Образ слайда 1"/>
          <p:cNvSpPr>
            <a:spLocks noGrp="1" noRot="1" noChangeAspect="1" noTextEdit="1"/>
          </p:cNvSpPr>
          <p:nvPr>
            <p:ph type="sldImg"/>
          </p:nvPr>
        </p:nvSpPr>
        <p:spPr>
          <a:ln>
            <a:solidFill>
              <a:srgbClr val="000000">
                <a:alpha val="100000"/>
              </a:srgbClr>
            </a:solidFill>
            <a:miter lim="800000"/>
          </a:ln>
        </p:spPr>
      </p:sp>
      <p:sp>
        <p:nvSpPr>
          <p:cNvPr id="94211"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94212"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Образ слайда 1"/>
          <p:cNvSpPr>
            <a:spLocks noGrp="1" noRot="1" noChangeAspect="1" noTextEdit="1"/>
          </p:cNvSpPr>
          <p:nvPr>
            <p:ph type="sldImg"/>
          </p:nvPr>
        </p:nvSpPr>
        <p:spPr>
          <a:ln>
            <a:solidFill>
              <a:srgbClr val="000000">
                <a:alpha val="100000"/>
              </a:srgbClr>
            </a:solidFill>
            <a:miter lim="800000"/>
          </a:ln>
        </p:spPr>
      </p:sp>
      <p:sp>
        <p:nvSpPr>
          <p:cNvPr id="95235"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95236"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Образ слайда 1"/>
          <p:cNvSpPr>
            <a:spLocks noGrp="1" noRot="1" noChangeAspect="1" noTextEdit="1"/>
          </p:cNvSpPr>
          <p:nvPr>
            <p:ph type="sldImg"/>
          </p:nvPr>
        </p:nvSpPr>
        <p:spPr>
          <a:ln>
            <a:solidFill>
              <a:srgbClr val="000000">
                <a:alpha val="100000"/>
              </a:srgbClr>
            </a:solidFill>
            <a:miter lim="800000"/>
          </a:ln>
        </p:spPr>
      </p:sp>
      <p:sp>
        <p:nvSpPr>
          <p:cNvPr id="96259"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96260"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Образ слайда 1"/>
          <p:cNvSpPr>
            <a:spLocks noGrp="1" noRot="1" noChangeAspect="1" noTextEdit="1"/>
          </p:cNvSpPr>
          <p:nvPr>
            <p:ph type="sldImg"/>
          </p:nvPr>
        </p:nvSpPr>
        <p:spPr>
          <a:ln>
            <a:solidFill>
              <a:srgbClr val="000000">
                <a:alpha val="100000"/>
              </a:srgbClr>
            </a:solidFill>
            <a:miter lim="800000"/>
          </a:ln>
        </p:spPr>
      </p:sp>
      <p:sp>
        <p:nvSpPr>
          <p:cNvPr id="69635"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69636"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Образ слайда 1"/>
          <p:cNvSpPr>
            <a:spLocks noGrp="1" noRot="1" noChangeAspect="1" noTextEdit="1"/>
          </p:cNvSpPr>
          <p:nvPr>
            <p:ph type="sldImg"/>
          </p:nvPr>
        </p:nvSpPr>
        <p:spPr>
          <a:ln>
            <a:solidFill>
              <a:srgbClr val="000000">
                <a:alpha val="100000"/>
              </a:srgbClr>
            </a:solidFill>
            <a:miter lim="800000"/>
          </a:ln>
        </p:spPr>
      </p:sp>
      <p:sp>
        <p:nvSpPr>
          <p:cNvPr id="70659"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70660"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Образ слайда 1"/>
          <p:cNvSpPr>
            <a:spLocks noGrp="1" noRot="1" noChangeAspect="1" noTextEdit="1"/>
          </p:cNvSpPr>
          <p:nvPr>
            <p:ph type="sldImg"/>
          </p:nvPr>
        </p:nvSpPr>
        <p:spPr>
          <a:ln>
            <a:solidFill>
              <a:srgbClr val="000000">
                <a:alpha val="100000"/>
              </a:srgbClr>
            </a:solidFill>
            <a:miter lim="800000"/>
          </a:ln>
        </p:spPr>
      </p:sp>
      <p:sp>
        <p:nvSpPr>
          <p:cNvPr id="71683"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71684"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Образ слайда 1"/>
          <p:cNvSpPr>
            <a:spLocks noGrp="1" noRot="1" noChangeAspect="1" noTextEdit="1"/>
          </p:cNvSpPr>
          <p:nvPr>
            <p:ph type="sldImg"/>
          </p:nvPr>
        </p:nvSpPr>
        <p:spPr>
          <a:ln>
            <a:solidFill>
              <a:srgbClr val="000000">
                <a:alpha val="100000"/>
              </a:srgbClr>
            </a:solidFill>
            <a:miter lim="800000"/>
          </a:ln>
        </p:spPr>
      </p:sp>
      <p:sp>
        <p:nvSpPr>
          <p:cNvPr id="72707"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72708"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fld>
            <a:endParaRPr lang="ru-RU" altLang="ru-RU"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Образ слайда 1"/>
          <p:cNvSpPr>
            <a:spLocks noGrp="1" noRot="1" noChangeAspect="1" noTextEdit="1"/>
          </p:cNvSpPr>
          <p:nvPr>
            <p:ph type="sldImg"/>
          </p:nvPr>
        </p:nvSpPr>
        <p:spPr>
          <a:ln>
            <a:solidFill>
              <a:srgbClr val="000000">
                <a:alpha val="100000"/>
              </a:srgbClr>
            </a:solidFill>
            <a:miter lim="800000"/>
          </a:ln>
        </p:spPr>
      </p:sp>
      <p:sp>
        <p:nvSpPr>
          <p:cNvPr id="73731"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73732"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solidFill>
                  <a:srgbClr val="000000"/>
                </a:solidFill>
              </a:rPr>
            </a:fld>
            <a:endParaRPr lang="ru-RU" altLang="ru-RU" sz="12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Образ слайда 1"/>
          <p:cNvSpPr>
            <a:spLocks noGrp="1" noRot="1" noChangeAspect="1" noTextEdit="1"/>
          </p:cNvSpPr>
          <p:nvPr>
            <p:ph type="sldImg"/>
          </p:nvPr>
        </p:nvSpPr>
        <p:spPr>
          <a:ln>
            <a:solidFill>
              <a:srgbClr val="000000">
                <a:alpha val="100000"/>
              </a:srgbClr>
            </a:solidFill>
            <a:miter lim="800000"/>
          </a:ln>
        </p:spPr>
      </p:sp>
      <p:sp>
        <p:nvSpPr>
          <p:cNvPr id="74755"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74756"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solidFill>
                  <a:srgbClr val="000000"/>
                </a:solidFill>
              </a:rPr>
            </a:fld>
            <a:endParaRPr lang="ru-RU" altLang="ru-RU" sz="1200"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Образ слайда 1"/>
          <p:cNvSpPr>
            <a:spLocks noGrp="1" noRot="1" noChangeAspect="1" noTextEdit="1"/>
          </p:cNvSpPr>
          <p:nvPr>
            <p:ph type="sldImg"/>
          </p:nvPr>
        </p:nvSpPr>
        <p:spPr>
          <a:ln>
            <a:solidFill>
              <a:srgbClr val="000000">
                <a:alpha val="100000"/>
              </a:srgbClr>
            </a:solidFill>
            <a:miter lim="800000"/>
          </a:ln>
        </p:spPr>
      </p:sp>
      <p:sp>
        <p:nvSpPr>
          <p:cNvPr id="75779" name="Заметки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ru-RU" altLang="ru-RU" dirty="0"/>
          </a:p>
        </p:txBody>
      </p:sp>
      <p:sp>
        <p:nvSpPr>
          <p:cNvPr id="75780" name="Номер слайда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ru-RU" altLang="ru-RU" sz="1200" dirty="0">
                <a:solidFill>
                  <a:srgbClr val="000000"/>
                </a:solidFill>
              </a:rPr>
            </a:fld>
            <a:endParaRPr lang="ru-RU" altLang="ru-RU" sz="12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Титульный слайд">
    <p:bg>
      <p:bgPr>
        <a:solidFill>
          <a:schemeClr val="bg1"/>
        </a:solidFill>
        <a:effectLst/>
      </p:bgPr>
    </p:bg>
    <p:spTree>
      <p:nvGrpSpPr>
        <p:cNvPr id="1" name=""/>
        <p:cNvGrpSpPr/>
        <p:nvPr/>
      </p:nvGrpSpPr>
      <p:grpSpPr>
        <a:xfrm>
          <a:off x="0" y="0"/>
          <a:ext cx="0" cy="0"/>
          <a:chOff x="0" y="0"/>
          <a:chExt cx="0" cy="0"/>
        </a:xfrm>
      </p:grpSpPr>
      <p:sp>
        <p:nvSpPr>
          <p:cNvPr id="13" name="Прямоугольник 12"/>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Прямоугольник 1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Прямоугольник 16"/>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Прямоугольник 17"/>
          <p:cNvSpPr/>
          <p:nvPr/>
        </p:nvSpPr>
        <p:spPr bwMode="auto">
          <a:xfrm>
            <a:off x="1141413" y="0"/>
            <a:ext cx="230188"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Прямая соединительная линия 18"/>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0" name="Прямая соединительная линия 19"/>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1" name="Прямая соединительная линия 20"/>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4" name="Прямая соединительная линия 23"/>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5" name="Прямая соединительная линия 2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6" name="Прямая соединительная линия 25"/>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8" name="Овал 27"/>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9" name="Овал 28"/>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30" name="Овал 29"/>
          <p:cNvSpPr/>
          <p:nvPr/>
        </p:nvSpPr>
        <p:spPr bwMode="auto">
          <a:xfrm>
            <a:off x="1090613" y="5500688"/>
            <a:ext cx="138113"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31" name="Овал 30"/>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32" name="Овал 31"/>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8" name="Заголовок 7"/>
          <p:cNvSpPr>
            <a:spLocks noGrp="1"/>
          </p:cNvSpPr>
          <p:nvPr>
            <p:ph type="ctrTitle"/>
          </p:nvPr>
        </p:nvSpPr>
        <p:spPr>
          <a:xfrm>
            <a:off x="2286000" y="3124200"/>
            <a:ext cx="6172200" cy="1894362"/>
          </a:xfrm>
        </p:spPr>
        <p:txBody>
          <a:bodyPr/>
          <a:lstStyle>
            <a:lvl1pPr>
              <a:defRPr b="1"/>
            </a:lvl1pPr>
          </a:lstStyle>
          <a:p>
            <a:r>
              <a:rPr lang="ru-RU" smtClean="0"/>
              <a:t>Образец заголовка</a:t>
            </a:r>
            <a:endParaRPr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33" name="Дата 27"/>
          <p:cNvSpPr>
            <a:spLocks noGrp="1"/>
          </p:cNvSpPr>
          <p:nvPr>
            <p:ph type="dt" sz="half" idx="2"/>
          </p:nvPr>
        </p:nvSpPr>
        <p:spPr bwMode="auto">
          <a:xfrm rot="5400000">
            <a:off x="7764463" y="1174750"/>
            <a:ext cx="2286000" cy="381000"/>
          </a:xfrm>
          <a:prstGeom prst="rect">
            <a:avLst/>
          </a:prstGeom>
        </p:spPr>
        <p:txBody>
          <a:bodyPr vert="horz"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34" name="Нижний колонтитул 16"/>
          <p:cNvSpPr>
            <a:spLocks noGrp="1"/>
          </p:cNvSpPr>
          <p:nvPr>
            <p:ph type="ftr" sz="quarter" idx="3"/>
          </p:nvPr>
        </p:nvSpPr>
        <p:spPr bwMode="auto">
          <a:xfrm rot="5400000">
            <a:off x="7077075" y="4181475"/>
            <a:ext cx="3657600" cy="384175"/>
          </a:xfrm>
          <a:prstGeom prst="rect">
            <a:avLst/>
          </a:prstGeom>
        </p:spPr>
        <p:txBody>
          <a:bodyPr vert="horz"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35" name="Номер слайда 28"/>
          <p:cNvSpPr>
            <a:spLocks noGrp="1"/>
          </p:cNvSpPr>
          <p:nvPr>
            <p:ph type="sldNum" sz="quarter" idx="4"/>
          </p:nvPr>
        </p:nvSpPr>
        <p:spPr bwMode="auto">
          <a:xfrm>
            <a:off x="1325563" y="4929188"/>
            <a:ext cx="609600" cy="517525"/>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Замещающая дата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5" name="Замещающий нижний колонтитул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6" name="Замещающий номер слайда 5"/>
          <p:cNvSpPr>
            <a:spLocks noGrp="1"/>
          </p:cNvSpPr>
          <p:nvPr>
            <p:ph type="sldNum" sz="quarter" idx="12"/>
          </p:nvPr>
        </p:nvSpPr>
        <p:spPr/>
        <p:txBody>
          <a:bodyPr/>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Замещающая дата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5" name="Замещающий нижний колонтитул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6" name="Замещающий номер слайда 5"/>
          <p:cNvSpPr>
            <a:spLocks noGrp="1"/>
          </p:cNvSpPr>
          <p:nvPr>
            <p:ph type="sldNum" sz="quarter" idx="12"/>
          </p:nvPr>
        </p:nvSpPr>
        <p:spPr/>
        <p:txBody>
          <a:bodyPr/>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Титульный слайд">
    <p:bg>
      <p:bgPr>
        <a:solidFill>
          <a:schemeClr val="bg1"/>
        </a:solidFill>
        <a:effectLst/>
      </p:bgPr>
    </p:bg>
    <p:spTree>
      <p:nvGrpSpPr>
        <p:cNvPr id="1" name=""/>
        <p:cNvGrpSpPr/>
        <p:nvPr/>
      </p:nvGrpSpPr>
      <p:grpSpPr>
        <a:xfrm>
          <a:off x="0" y="0"/>
          <a:ext cx="0" cy="0"/>
          <a:chOff x="0" y="0"/>
          <a:chExt cx="0" cy="0"/>
        </a:xfrm>
      </p:grpSpPr>
      <p:sp>
        <p:nvSpPr>
          <p:cNvPr id="13" name="Прямоугольник 12"/>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5" name="Прямоугольник 1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7" name="Прямоугольник 16"/>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Прямоугольник 17"/>
          <p:cNvSpPr/>
          <p:nvPr/>
        </p:nvSpPr>
        <p:spPr bwMode="auto">
          <a:xfrm>
            <a:off x="1141413" y="0"/>
            <a:ext cx="230188"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Прямая соединительная линия 18"/>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Прямая соединительная линия 19"/>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Прямая соединительная линия 20"/>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Прямая соединительная линия 23"/>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Прямая соединительная линия 2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Прямая соединительная линия 25"/>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28" name="Овал 27"/>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29" name="Овал 28"/>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0" name="Овал 29"/>
          <p:cNvSpPr/>
          <p:nvPr/>
        </p:nvSpPr>
        <p:spPr bwMode="auto">
          <a:xfrm>
            <a:off x="1090613" y="5500688"/>
            <a:ext cx="138113"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1" name="Овал 30"/>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2" name="Овал 31"/>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8" name="Заголовок 7"/>
          <p:cNvSpPr>
            <a:spLocks noGrp="1"/>
          </p:cNvSpPr>
          <p:nvPr>
            <p:ph type="ctrTitle"/>
          </p:nvPr>
        </p:nvSpPr>
        <p:spPr>
          <a:xfrm>
            <a:off x="2286000" y="3124200"/>
            <a:ext cx="6172200" cy="1894362"/>
          </a:xfrm>
        </p:spPr>
        <p:txBody>
          <a:bodyPr/>
          <a:lstStyle>
            <a:lvl1pPr>
              <a:defRPr b="1"/>
            </a:lvl1pPr>
          </a:lstStyle>
          <a:p>
            <a:r>
              <a:rPr lang="ru-RU" smtClean="0"/>
              <a:t>Образец заголовка</a:t>
            </a:r>
            <a:endParaRPr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33" name="Дата 27"/>
          <p:cNvSpPr>
            <a:spLocks noGrp="1"/>
          </p:cNvSpPr>
          <p:nvPr>
            <p:ph type="dt" sz="half" idx="2"/>
          </p:nvPr>
        </p:nvSpPr>
        <p:spPr bwMode="auto">
          <a:xfrm rot="5400000">
            <a:off x="7764463" y="1174750"/>
            <a:ext cx="2286000" cy="381000"/>
          </a:xfrm>
          <a:prstGeom prst="rect">
            <a:avLst/>
          </a:prstGeom>
        </p:spPr>
        <p:txBody>
          <a:bodyPr vert="horz"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34" name="Нижний колонтитул 16"/>
          <p:cNvSpPr>
            <a:spLocks noGrp="1"/>
          </p:cNvSpPr>
          <p:nvPr>
            <p:ph type="ftr" sz="quarter" idx="3"/>
          </p:nvPr>
        </p:nvSpPr>
        <p:spPr bwMode="auto">
          <a:xfrm rot="5400000">
            <a:off x="7077075" y="4181475"/>
            <a:ext cx="3657600" cy="384175"/>
          </a:xfrm>
          <a:prstGeom prst="rect">
            <a:avLst/>
          </a:prstGeom>
        </p:spPr>
        <p:txBody>
          <a:bodyPr vert="horz"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35" name="Номер слайда 28"/>
          <p:cNvSpPr>
            <a:spLocks noGrp="1"/>
          </p:cNvSpPr>
          <p:nvPr>
            <p:ph type="sldNum" sz="quarter" idx="4"/>
          </p:nvPr>
        </p:nvSpPr>
        <p:spPr bwMode="auto">
          <a:xfrm>
            <a:off x="1325563" y="4929188"/>
            <a:ext cx="609600" cy="517525"/>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8" name="Объект 7"/>
          <p:cNvSpPr>
            <a:spLocks noGrp="1"/>
          </p:cNvSpPr>
          <p:nvPr>
            <p:ph sz="quarter" idx="1"/>
          </p:nvPr>
        </p:nvSpPr>
        <p:spPr>
          <a:xfrm>
            <a:off x="457200" y="1600200"/>
            <a:ext cx="7467600" cy="4873752"/>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13" name="Дата 6"/>
          <p:cNvSpPr>
            <a:spLocks noGrp="1"/>
          </p:cNvSpPr>
          <p:nvPr>
            <p:ph type="dt" sz="half" idx="2"/>
          </p:nvPr>
        </p:nvSpPr>
        <p:spPr>
          <a:xfrm rot="5400000">
            <a:off x="7589044" y="1081881"/>
            <a:ext cx="2011363" cy="384175"/>
          </a:xfrm>
          <a:prstGeom prst="rect">
            <a:avLst/>
          </a:prstGeom>
        </p:spPr>
        <p:txBody>
          <a:bodyPr vert="horz" rtlCol="0"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15" name="Номер слайда 8"/>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
        <p:nvSpPr>
          <p:cNvPr id="17" name="Нижний колонтитул 9"/>
          <p:cNvSpPr>
            <a:spLocks noGrp="1"/>
          </p:cNvSpPr>
          <p:nvPr>
            <p:ph type="ftr" sz="quarter" idx="3"/>
          </p:nvPr>
        </p:nvSpPr>
        <p:spPr>
          <a:xfrm rot="5400000">
            <a:off x="6989763" y="3736975"/>
            <a:ext cx="3200400" cy="365125"/>
          </a:xfrm>
          <a:prstGeom prst="rect">
            <a:avLst/>
          </a:prstGeom>
        </p:spPr>
        <p:txBody>
          <a:bodyPr vert="horz" rtlCol="0"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Заголовок раздела">
    <p:bg>
      <p:bgPr>
        <a:solidFill>
          <a:schemeClr val="bg2"/>
        </a:solidFill>
        <a:effectLst/>
      </p:bgPr>
    </p:bg>
    <p:spTree>
      <p:nvGrpSpPr>
        <p:cNvPr id="1" name=""/>
        <p:cNvGrpSpPr/>
        <p:nvPr/>
      </p:nvGrpSpPr>
      <p:grpSpPr>
        <a:xfrm>
          <a:off x="0" y="0"/>
          <a:ext cx="0" cy="0"/>
          <a:chOff x="0" y="0"/>
          <a:chExt cx="0" cy="0"/>
        </a:xfrm>
      </p:grpSpPr>
      <p:sp>
        <p:nvSpPr>
          <p:cNvPr id="13" name="Прямоугольник 12"/>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5" name="Прямоугольник 1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7" name="Прямоугольник 16"/>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Прямоугольник 17"/>
          <p:cNvSpPr/>
          <p:nvPr/>
        </p:nvSpPr>
        <p:spPr bwMode="auto">
          <a:xfrm>
            <a:off x="1141413" y="0"/>
            <a:ext cx="230188"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Прямая соединительная линия 18"/>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Прямая соединительная линия 19"/>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Прямая соединительная линия 20"/>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Прямая соединительная линия 23"/>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Прямая соединительная линия 2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Прямоугольник 2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27" name="Овал 26"/>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28" name="Овал 27"/>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29" name="Овал 28"/>
          <p:cNvSpPr/>
          <p:nvPr/>
        </p:nvSpPr>
        <p:spPr bwMode="auto">
          <a:xfrm>
            <a:off x="1090613" y="5500688"/>
            <a:ext cx="138113"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0" name="Овал 29"/>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1" name="Овал 30"/>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32" name="Прямая соединительная линия 31"/>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lang="ru-RU" smtClean="0"/>
              <a:t>Образец заголовка</a:t>
            </a:r>
            <a:endParaRPr lang="en-US"/>
          </a:p>
        </p:txBody>
      </p:sp>
      <p:sp>
        <p:nvSpPr>
          <p:cNvPr id="3" name="Текст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endParaRPr lang="ru-RU" smtClean="0"/>
          </a:p>
        </p:txBody>
      </p:sp>
      <p:sp>
        <p:nvSpPr>
          <p:cNvPr id="33" name="Дата 3"/>
          <p:cNvSpPr>
            <a:spLocks noGrp="1"/>
          </p:cNvSpPr>
          <p:nvPr>
            <p:ph type="dt" sz="half" idx="2"/>
          </p:nvPr>
        </p:nvSpPr>
        <p:spPr bwMode="auto">
          <a:xfrm rot="5400000">
            <a:off x="7762875" y="1169988"/>
            <a:ext cx="2286000" cy="381000"/>
          </a:xfrm>
          <a:prstGeom prst="rect">
            <a:avLst/>
          </a:prstGeom>
        </p:spPr>
        <p:txBody>
          <a:bodyPr vert="horz" anchor="ctr" anchorCtr="0"/>
          <a:lstStyle>
            <a:lvl1pPr>
              <a:defRPr>
                <a:solidFill>
                  <a:srgbClr val="FFF39D"/>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FFF39D"/>
              </a:solidFill>
              <a:effectLst/>
              <a:uLnTx/>
              <a:uFillTx/>
              <a:latin typeface="Arial" panose="020B0604020202020204" pitchFamily="34" charset="0"/>
              <a:ea typeface="+mn-ea"/>
              <a:cs typeface="Arial" panose="020B0604020202020204" pitchFamily="34" charset="0"/>
            </a:endParaRPr>
          </a:p>
        </p:txBody>
      </p:sp>
      <p:sp>
        <p:nvSpPr>
          <p:cNvPr id="34" name="Нижний колонтитул 4"/>
          <p:cNvSpPr>
            <a:spLocks noGrp="1"/>
          </p:cNvSpPr>
          <p:nvPr>
            <p:ph type="ftr" sz="quarter" idx="3"/>
          </p:nvPr>
        </p:nvSpPr>
        <p:spPr bwMode="auto">
          <a:xfrm rot="5400000">
            <a:off x="7077075" y="4178300"/>
            <a:ext cx="3657600" cy="384175"/>
          </a:xfrm>
          <a:prstGeom prst="rect">
            <a:avLst/>
          </a:prstGeom>
        </p:spPr>
        <p:txBody>
          <a:bodyPr vert="horz" anchor="ctr" anchorCtr="0"/>
          <a:lstStyle>
            <a:lvl1pPr>
              <a:defRPr>
                <a:solidFill>
                  <a:srgbClr val="FFF39D"/>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FFF39D"/>
              </a:solidFill>
              <a:effectLst/>
              <a:uLnTx/>
              <a:uFillTx/>
              <a:latin typeface="Arial" panose="020B0604020202020204" pitchFamily="34" charset="0"/>
              <a:ea typeface="+mn-ea"/>
              <a:cs typeface="Arial" panose="020B0604020202020204" pitchFamily="34" charset="0"/>
            </a:endParaRPr>
          </a:p>
        </p:txBody>
      </p:sp>
      <p:sp>
        <p:nvSpPr>
          <p:cNvPr id="35" name="Номер слайда 5"/>
          <p:cNvSpPr>
            <a:spLocks noGrp="1"/>
          </p:cNvSpPr>
          <p:nvPr>
            <p:ph type="sldNum" sz="quarter" idx="4"/>
          </p:nvPr>
        </p:nvSpPr>
        <p:spPr bwMode="auto">
          <a:xfrm>
            <a:off x="1339850" y="4929188"/>
            <a:ext cx="609600" cy="517525"/>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9" name="Объект 8"/>
          <p:cNvSpPr>
            <a:spLocks noGrp="1"/>
          </p:cNvSpPr>
          <p:nvPr>
            <p:ph sz="quarter" idx="1"/>
          </p:nvPr>
        </p:nvSpPr>
        <p:spPr>
          <a:xfrm>
            <a:off x="457200" y="1600200"/>
            <a:ext cx="3657600" cy="45720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11" name="Объект 10"/>
          <p:cNvSpPr>
            <a:spLocks noGrp="1"/>
          </p:cNvSpPr>
          <p:nvPr>
            <p:ph sz="quarter" idx="2"/>
          </p:nvPr>
        </p:nvSpPr>
        <p:spPr>
          <a:xfrm>
            <a:off x="4270248" y="1600200"/>
            <a:ext cx="3657600" cy="45720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3" name="Замещающая дата 2"/>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4" name="Замещающий нижний колонтитул 3"/>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5" name="Замещающий номер слайда 4"/>
          <p:cNvSpPr>
            <a:spLocks noGrp="1"/>
          </p:cNvSpPr>
          <p:nvPr>
            <p:ph type="sldNum" sz="quarter" idx="12"/>
          </p:nvPr>
        </p:nvSpPr>
        <p:spPr/>
        <p:txBody>
          <a:bodyPr/>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lstStyle>
            <a:lvl1pPr>
              <a:defRPr/>
            </a:lvl1pPr>
          </a:lstStyle>
          <a:p>
            <a:r>
              <a:rPr lang="ru-RU" smtClean="0"/>
              <a:t>Образец заголовка</a:t>
            </a:r>
            <a:endParaRPr lang="en-US"/>
          </a:p>
        </p:txBody>
      </p:sp>
      <p:sp>
        <p:nvSpPr>
          <p:cNvPr id="11" name="Объект 10"/>
          <p:cNvSpPr>
            <a:spLocks noGrp="1"/>
          </p:cNvSpPr>
          <p:nvPr>
            <p:ph sz="quarter" idx="2"/>
          </p:nvPr>
        </p:nvSpPr>
        <p:spPr>
          <a:xfrm>
            <a:off x="457200" y="2362200"/>
            <a:ext cx="3657600" cy="38862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13" name="Объект 12"/>
          <p:cNvSpPr>
            <a:spLocks noGrp="1"/>
          </p:cNvSpPr>
          <p:nvPr>
            <p:ph sz="quarter" idx="4"/>
          </p:nvPr>
        </p:nvSpPr>
        <p:spPr>
          <a:xfrm>
            <a:off x="4371975" y="2362200"/>
            <a:ext cx="3657600" cy="38862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ru-RU" smtClean="0"/>
              <a:t>Образец текста</a:t>
            </a:r>
            <a:endParaRPr lang="ru-RU" smtClean="0"/>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ru-RU" smtClean="0"/>
              <a:t>Образец текста</a:t>
            </a:r>
            <a:endParaRPr lang="ru-RU" smtClean="0"/>
          </a:p>
        </p:txBody>
      </p:sp>
      <p:sp>
        <p:nvSpPr>
          <p:cNvPr id="3" name="Замещающая дата 2"/>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4" name="Замещающий нижний колонтитул 3"/>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5" name="Замещающий номер слайда 4"/>
          <p:cNvSpPr>
            <a:spLocks noGrp="1"/>
          </p:cNvSpPr>
          <p:nvPr>
            <p:ph type="sldNum" sz="quarter" idx="12"/>
          </p:nvPr>
        </p:nvSpPr>
        <p:spPr/>
        <p:txBody>
          <a:bodyPr/>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13" name="Дата 5"/>
          <p:cNvSpPr>
            <a:spLocks noGrp="1"/>
          </p:cNvSpPr>
          <p:nvPr>
            <p:ph type="dt" sz="half" idx="2"/>
          </p:nvPr>
        </p:nvSpPr>
        <p:spPr>
          <a:xfrm rot="5400000">
            <a:off x="7589044" y="1081881"/>
            <a:ext cx="2011363" cy="384175"/>
          </a:xfrm>
          <a:prstGeom prst="rect">
            <a:avLst/>
          </a:prstGeom>
        </p:spPr>
        <p:txBody>
          <a:bodyPr vert="horz" rtlCol="0"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15" name="Номер слайда 6"/>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
        <p:nvSpPr>
          <p:cNvPr id="17" name="Нижний колонтитул 7"/>
          <p:cNvSpPr>
            <a:spLocks noGrp="1"/>
          </p:cNvSpPr>
          <p:nvPr>
            <p:ph type="ftr" sz="quarter" idx="3"/>
          </p:nvPr>
        </p:nvSpPr>
        <p:spPr>
          <a:xfrm rot="5400000">
            <a:off x="6989763" y="3736975"/>
            <a:ext cx="3200400" cy="365125"/>
          </a:xfrm>
          <a:prstGeom prst="rect">
            <a:avLst/>
          </a:prstGeom>
        </p:spPr>
        <p:txBody>
          <a:bodyPr vert="horz" rtlCol="0"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Замещающая дата 1"/>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3" name="Замещающий нижний колонтитул 2"/>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4" name="Замещающий номер слайда 3"/>
          <p:cNvSpPr>
            <a:spLocks noGrp="1"/>
          </p:cNvSpPr>
          <p:nvPr>
            <p:ph type="sldNum" sz="quarter" idx="12"/>
          </p:nvPr>
        </p:nvSpPr>
        <p:spPr/>
        <p:txBody>
          <a:bodyPr/>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Объект с подписью">
    <p:bg>
      <p:bgPr>
        <a:solidFill>
          <a:schemeClr val="bg1"/>
        </a:solidFill>
        <a:effectLst/>
      </p:bgPr>
    </p:bg>
    <p:spTree>
      <p:nvGrpSpPr>
        <p:cNvPr id="1" name=""/>
        <p:cNvGrpSpPr/>
        <p:nvPr/>
      </p:nvGrpSpPr>
      <p:grpSpPr>
        <a:xfrm>
          <a:off x="0" y="0"/>
          <a:ext cx="0" cy="0"/>
          <a:chOff x="0" y="0"/>
          <a:chExt cx="0" cy="0"/>
        </a:xfrm>
      </p:grpSpPr>
      <p:sp>
        <p:nvSpPr>
          <p:cNvPr id="13" name="Прямая соединительная линия 12"/>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Прямая соединительная линия 14"/>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Прямая соединительная линия 17"/>
          <p:cNvSpPr>
            <a:spLocks noChangeShapeType="1"/>
          </p:cNvSpPr>
          <p:nvPr/>
        </p:nvSpPr>
        <p:spPr bwMode="auto">
          <a:xfrm>
            <a:off x="6192838" y="0"/>
            <a:ext cx="0" cy="6858000"/>
          </a:xfrm>
          <a:prstGeom prst="line">
            <a:avLst/>
          </a:prstGeom>
          <a:noFill/>
          <a:ln w="12700"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Прямая соединительная линия 18"/>
          <p:cNvSpPr>
            <a:spLocks noChangeShapeType="1"/>
          </p:cNvSpPr>
          <p:nvPr/>
        </p:nvSpPr>
        <p:spPr bwMode="auto">
          <a:xfrm>
            <a:off x="8991600" y="0"/>
            <a:ext cx="0" cy="6858000"/>
          </a:xfrm>
          <a:prstGeom prst="line">
            <a:avLst/>
          </a:prstGeom>
          <a:noFill/>
          <a:ln w="19050"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9" name="Прямоугольник 1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0" name="Прямая соединительная линия 20"/>
          <p:cNvSpPr>
            <a:spLocks noChangeShapeType="1"/>
          </p:cNvSpPr>
          <p:nvPr/>
        </p:nvSpPr>
        <p:spPr bwMode="auto">
          <a:xfrm>
            <a:off x="8915400" y="0"/>
            <a:ext cx="0" cy="6858000"/>
          </a:xfrm>
          <a:prstGeom prst="line">
            <a:avLst/>
          </a:prstGeom>
          <a:noFill/>
          <a:ln w="9525"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1" name="Овал 2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2" name="Заголовок 1"/>
          <p:cNvSpPr>
            <a:spLocks noGrp="1"/>
          </p:cNvSpPr>
          <p:nvPr>
            <p:ph type="title"/>
          </p:nvPr>
        </p:nvSpPr>
        <p:spPr>
          <a:xfrm rot="5400000">
            <a:off x="3371850" y="3200400"/>
            <a:ext cx="6309360" cy="457200"/>
          </a:xfrm>
        </p:spPr>
        <p:txBody>
          <a:bodyPr/>
          <a:lstStyle>
            <a:lvl1pPr algn="l">
              <a:buNone/>
              <a:defRPr sz="2000" b="1" cap="small" baseline="0"/>
            </a:lvl1pPr>
          </a:lstStyle>
          <a:p>
            <a:r>
              <a:rPr lang="ru-RU" smtClean="0"/>
              <a:t>Образец заголовка</a:t>
            </a:r>
            <a:endParaRPr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ru-RU" smtClean="0"/>
              <a:t>Образец текста</a:t>
            </a:r>
            <a:endParaRPr lang="ru-RU" smtClean="0"/>
          </a:p>
        </p:txBody>
      </p:sp>
      <p:sp>
        <p:nvSpPr>
          <p:cNvPr id="18" name="Объект 17"/>
          <p:cNvSpPr>
            <a:spLocks noGrp="1"/>
          </p:cNvSpPr>
          <p:nvPr>
            <p:ph sz="quarter" idx="1"/>
          </p:nvPr>
        </p:nvSpPr>
        <p:spPr>
          <a:xfrm>
            <a:off x="304800" y="274320"/>
            <a:ext cx="5638800" cy="6327648"/>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24" name="Дата 20"/>
          <p:cNvSpPr>
            <a:spLocks noGrp="1"/>
          </p:cNvSpPr>
          <p:nvPr>
            <p:ph type="dt" sz="half" idx="12"/>
          </p:nvPr>
        </p:nvSpPr>
        <p:spPr>
          <a:xfrm rot="5400000">
            <a:off x="7589044" y="1081881"/>
            <a:ext cx="2011363" cy="384175"/>
          </a:xfrm>
          <a:prstGeom prst="rect">
            <a:avLst/>
          </a:prstGeom>
        </p:spPr>
        <p:txBody>
          <a:bodyPr vert="horz" rtlCol="0"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25" name="Номер слайда 21"/>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
        <p:nvSpPr>
          <p:cNvPr id="26" name="Нижний колонтитул 22"/>
          <p:cNvSpPr>
            <a:spLocks noGrp="1"/>
          </p:cNvSpPr>
          <p:nvPr>
            <p:ph type="ftr" sz="quarter" idx="3"/>
          </p:nvPr>
        </p:nvSpPr>
        <p:spPr>
          <a:xfrm rot="5400000">
            <a:off x="6989763" y="3736975"/>
            <a:ext cx="3200400" cy="365125"/>
          </a:xfrm>
          <a:prstGeom prst="rect">
            <a:avLst/>
          </a:prstGeom>
        </p:spPr>
        <p:txBody>
          <a:bodyPr vert="horz" rtlCol="0"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8" name="Объект 7"/>
          <p:cNvSpPr>
            <a:spLocks noGrp="1"/>
          </p:cNvSpPr>
          <p:nvPr>
            <p:ph sz="quarter" idx="1"/>
          </p:nvPr>
        </p:nvSpPr>
        <p:spPr>
          <a:xfrm>
            <a:off x="457200" y="1600200"/>
            <a:ext cx="7467600" cy="4873752"/>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13" name="Дата 6"/>
          <p:cNvSpPr>
            <a:spLocks noGrp="1"/>
          </p:cNvSpPr>
          <p:nvPr>
            <p:ph type="dt" sz="half" idx="2"/>
          </p:nvPr>
        </p:nvSpPr>
        <p:spPr>
          <a:xfrm rot="5400000">
            <a:off x="7589044" y="1081881"/>
            <a:ext cx="2011363" cy="384175"/>
          </a:xfrm>
          <a:prstGeom prst="rect">
            <a:avLst/>
          </a:prstGeom>
        </p:spPr>
        <p:txBody>
          <a:bodyPr vert="horz" rtlCol="0"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15" name="Номер слайда 8"/>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
        <p:nvSpPr>
          <p:cNvPr id="17" name="Нижний колонтитул 9"/>
          <p:cNvSpPr>
            <a:spLocks noGrp="1"/>
          </p:cNvSpPr>
          <p:nvPr>
            <p:ph type="ftr" sz="quarter" idx="3"/>
          </p:nvPr>
        </p:nvSpPr>
        <p:spPr>
          <a:xfrm rot="5400000">
            <a:off x="6989763" y="3736975"/>
            <a:ext cx="3200400" cy="365125"/>
          </a:xfrm>
          <a:prstGeom prst="rect">
            <a:avLst/>
          </a:prstGeom>
        </p:spPr>
        <p:txBody>
          <a:bodyPr vert="horz" rtlCol="0"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Рисунок с подписью">
    <p:bg>
      <p:bgPr>
        <a:solidFill>
          <a:schemeClr val="bg1"/>
        </a:solidFill>
        <a:effectLst/>
      </p:bgPr>
    </p:bg>
    <p:spTree>
      <p:nvGrpSpPr>
        <p:cNvPr id="1" name=""/>
        <p:cNvGrpSpPr/>
        <p:nvPr/>
      </p:nvGrpSpPr>
      <p:grpSpPr>
        <a:xfrm>
          <a:off x="0" y="0"/>
          <a:ext cx="0" cy="0"/>
          <a:chOff x="0" y="0"/>
          <a:chExt cx="0" cy="0"/>
        </a:xfrm>
      </p:grpSpPr>
      <p:sp>
        <p:nvSpPr>
          <p:cNvPr id="13" name="Прямая соединительная линия 12"/>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Овал 14"/>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7" name="Прямая соединительная линия 17"/>
          <p:cNvSpPr>
            <a:spLocks noChangeShapeType="1"/>
          </p:cNvSpPr>
          <p:nvPr/>
        </p:nvSpPr>
        <p:spPr bwMode="auto">
          <a:xfrm>
            <a:off x="8991600" y="0"/>
            <a:ext cx="0" cy="6858000"/>
          </a:xfrm>
          <a:prstGeom prst="line">
            <a:avLst/>
          </a:prstGeom>
          <a:noFill/>
          <a:ln w="9525" algn="ctr">
            <a:solidFill>
              <a:schemeClr val="tx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8" name="Прямоугольник 1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9" name="Прямая соединительная линия 19"/>
          <p:cNvSpPr>
            <a:spLocks noChangeShapeType="1"/>
          </p:cNvSpPr>
          <p:nvPr/>
        </p:nvSpPr>
        <p:spPr bwMode="auto">
          <a:xfrm>
            <a:off x="8915400" y="0"/>
            <a:ext cx="0" cy="6858000"/>
          </a:xfrm>
          <a:prstGeom prst="line">
            <a:avLst/>
          </a:prstGeom>
          <a:noFill/>
          <a:ln w="9525"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0" name="Прямая соединительная линия 1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Прямая соединительная линия 23"/>
          <p:cNvSpPr>
            <a:spLocks noChangeShapeType="1"/>
          </p:cNvSpPr>
          <p:nvPr/>
        </p:nvSpPr>
        <p:spPr bwMode="auto">
          <a:xfrm>
            <a:off x="6192838" y="0"/>
            <a:ext cx="0" cy="6858000"/>
          </a:xfrm>
          <a:prstGeom prst="line">
            <a:avLst/>
          </a:prstGeom>
          <a:noFill/>
          <a:ln w="12700"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 name="Заголовок 1"/>
          <p:cNvSpPr>
            <a:spLocks noGrp="1"/>
          </p:cNvSpPr>
          <p:nvPr>
            <p:ph type="title"/>
          </p:nvPr>
        </p:nvSpPr>
        <p:spPr>
          <a:xfrm rot="5400000">
            <a:off x="3350133" y="3200400"/>
            <a:ext cx="6309360" cy="457200"/>
          </a:xfrm>
        </p:spPr>
        <p:txBody>
          <a:bodyPr/>
          <a:lstStyle>
            <a:lvl1pPr algn="l">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normAutofit/>
          </a:bodyPr>
          <a:lstStyle>
            <a:lvl1pPr marL="0" indent="0">
              <a:buNone/>
              <a:defRPr sz="3200"/>
            </a:lvl1pPr>
          </a:lstStyle>
          <a:p>
            <a:pPr marL="0" marR="0" lvl="0" indent="0" algn="l" defTabSz="914400" rtl="0" eaLnBrk="0" fontAlgn="base" latinLnBrk="0" hangingPunct="0">
              <a:lnSpc>
                <a:spcPct val="100000"/>
              </a:lnSpc>
              <a:spcBef>
                <a:spcPts val="600"/>
              </a:spcBef>
              <a:spcAft>
                <a:spcPct val="0"/>
              </a:spcAft>
              <a:buClr>
                <a:schemeClr val="accent1"/>
              </a:buClr>
              <a:buSzPct val="70000"/>
              <a:buFont typeface="Wingdings" panose="05000000000000000000" pitchFamily="2" charset="2"/>
              <a:buNone/>
              <a:defRPr/>
            </a:pPr>
            <a:r>
              <a:rPr kumimoji="0" lang="ru-RU" sz="3200" b="0" i="0" u="none" strike="noStrike" kern="1200" cap="none" spc="0" normalizeH="0" baseline="0" noProof="0" smtClean="0">
                <a:ln>
                  <a:noFill/>
                </a:ln>
                <a:solidFill>
                  <a:schemeClr val="lt1"/>
                </a:solidFill>
                <a:effectLst/>
                <a:uLnTx/>
                <a:uFillTx/>
                <a:latin typeface="+mn-lt"/>
                <a:ea typeface="+mn-ea"/>
                <a:cs typeface="+mn-cs"/>
              </a:rPr>
              <a:t>Вставка рисунка</a:t>
            </a:r>
            <a:endParaRPr kumimoji="0" lang="en-US" sz="3200" b="0" i="0" u="none" strike="noStrike" kern="1200" cap="none" spc="0" normalizeH="0" baseline="0" noProof="0" dirty="0">
              <a:ln>
                <a:noFill/>
              </a:ln>
              <a:solidFill>
                <a:schemeClr val="lt1"/>
              </a:solidFill>
              <a:effectLst/>
              <a:uLnTx/>
              <a:uFillTx/>
              <a:latin typeface="+mn-lt"/>
              <a:ea typeface="+mn-ea"/>
              <a:cs typeface="+mn-cs"/>
            </a:endParaRPr>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ru-RU" smtClean="0"/>
              <a:t>Образец текста</a:t>
            </a:r>
            <a:endParaRPr lang="ru-RU" smtClean="0"/>
          </a:p>
        </p:txBody>
      </p:sp>
      <p:sp>
        <p:nvSpPr>
          <p:cNvPr id="24" name="Дата 16"/>
          <p:cNvSpPr>
            <a:spLocks noGrp="1"/>
          </p:cNvSpPr>
          <p:nvPr>
            <p:ph type="dt" sz="half" idx="12"/>
          </p:nvPr>
        </p:nvSpPr>
        <p:spPr>
          <a:xfrm rot="5400000">
            <a:off x="7589044" y="1081881"/>
            <a:ext cx="2011363" cy="384175"/>
          </a:xfrm>
          <a:prstGeom prst="rect">
            <a:avLst/>
          </a:prstGeom>
        </p:spPr>
        <p:txBody>
          <a:bodyPr vert="horz" rtlCol="0"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25" name="Номер слайда 17"/>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
        <p:nvSpPr>
          <p:cNvPr id="26" name="Нижний колонтитул 20"/>
          <p:cNvSpPr>
            <a:spLocks noGrp="1"/>
          </p:cNvSpPr>
          <p:nvPr>
            <p:ph type="ftr" sz="quarter" idx="3"/>
          </p:nvPr>
        </p:nvSpPr>
        <p:spPr>
          <a:xfrm rot="5400000">
            <a:off x="6989763" y="3736975"/>
            <a:ext cx="3200400" cy="365125"/>
          </a:xfrm>
          <a:prstGeom prst="rect">
            <a:avLst/>
          </a:prstGeom>
        </p:spPr>
        <p:txBody>
          <a:bodyPr vert="horz" rtlCol="0"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Замещающая дата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5" name="Замещающий нижний колонтитул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6" name="Замещающий номер слайда 5"/>
          <p:cNvSpPr>
            <a:spLocks noGrp="1"/>
          </p:cNvSpPr>
          <p:nvPr>
            <p:ph type="sldNum" sz="quarter" idx="12"/>
          </p:nvPr>
        </p:nvSpPr>
        <p:spPr/>
        <p:txBody>
          <a:bodyPr/>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4" name="Замещающая дата 3"/>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5" name="Замещающий нижний колонтитул 4"/>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6" name="Замещающий номер слайда 5"/>
          <p:cNvSpPr>
            <a:spLocks noGrp="1"/>
          </p:cNvSpPr>
          <p:nvPr>
            <p:ph type="sldNum" sz="quarter" idx="12"/>
          </p:nvPr>
        </p:nvSpPr>
        <p:spPr/>
        <p:txBody>
          <a:bodyPr/>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Заголовок раздела">
    <p:bg>
      <p:bgPr>
        <a:solidFill>
          <a:schemeClr val="bg2"/>
        </a:solidFill>
        <a:effectLst/>
      </p:bgPr>
    </p:bg>
    <p:spTree>
      <p:nvGrpSpPr>
        <p:cNvPr id="1" name=""/>
        <p:cNvGrpSpPr/>
        <p:nvPr/>
      </p:nvGrpSpPr>
      <p:grpSpPr>
        <a:xfrm>
          <a:off x="0" y="0"/>
          <a:ext cx="0" cy="0"/>
          <a:chOff x="0" y="0"/>
          <a:chExt cx="0" cy="0"/>
        </a:xfrm>
      </p:grpSpPr>
      <p:sp>
        <p:nvSpPr>
          <p:cNvPr id="13" name="Прямоугольник 12"/>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 name="Прямоугольник 1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7" name="Прямоугольник 16"/>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8" name="Прямоугольник 17"/>
          <p:cNvSpPr/>
          <p:nvPr/>
        </p:nvSpPr>
        <p:spPr bwMode="auto">
          <a:xfrm>
            <a:off x="1141413" y="0"/>
            <a:ext cx="230188"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Прямая соединительная линия 18"/>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0" name="Прямая соединительная линия 19"/>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1" name="Прямая соединительная линия 20"/>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4" name="Прямая соединительная линия 23"/>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5" name="Прямая соединительная линия 2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6" name="Прямоугольник 2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7" name="Овал 26"/>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8" name="Овал 27"/>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9" name="Овал 28"/>
          <p:cNvSpPr/>
          <p:nvPr/>
        </p:nvSpPr>
        <p:spPr bwMode="auto">
          <a:xfrm>
            <a:off x="1090613" y="5500688"/>
            <a:ext cx="138113"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30" name="Овал 29"/>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31" name="Овал 30"/>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32" name="Прямая соединительная линия 31"/>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lang="ru-RU" smtClean="0"/>
              <a:t>Образец заголовка</a:t>
            </a:r>
            <a:endParaRPr lang="en-US"/>
          </a:p>
        </p:txBody>
      </p:sp>
      <p:sp>
        <p:nvSpPr>
          <p:cNvPr id="3" name="Текст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endParaRPr lang="ru-RU" smtClean="0"/>
          </a:p>
        </p:txBody>
      </p:sp>
      <p:sp>
        <p:nvSpPr>
          <p:cNvPr id="33" name="Дата 3"/>
          <p:cNvSpPr>
            <a:spLocks noGrp="1"/>
          </p:cNvSpPr>
          <p:nvPr>
            <p:ph type="dt" sz="half" idx="2"/>
          </p:nvPr>
        </p:nvSpPr>
        <p:spPr bwMode="auto">
          <a:xfrm rot="5400000">
            <a:off x="7762875" y="1169988"/>
            <a:ext cx="2286000" cy="381000"/>
          </a:xfrm>
          <a:prstGeom prst="rect">
            <a:avLst/>
          </a:prstGeom>
        </p:spPr>
        <p:txBody>
          <a:bodyPr vert="horz"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34" name="Нижний колонтитул 4"/>
          <p:cNvSpPr>
            <a:spLocks noGrp="1"/>
          </p:cNvSpPr>
          <p:nvPr>
            <p:ph type="ftr" sz="quarter" idx="3"/>
          </p:nvPr>
        </p:nvSpPr>
        <p:spPr bwMode="auto">
          <a:xfrm rot="5400000">
            <a:off x="7077075" y="4178300"/>
            <a:ext cx="3657600" cy="384175"/>
          </a:xfrm>
          <a:prstGeom prst="rect">
            <a:avLst/>
          </a:prstGeom>
        </p:spPr>
        <p:txBody>
          <a:bodyPr vert="horz"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35" name="Номер слайда 5"/>
          <p:cNvSpPr>
            <a:spLocks noGrp="1"/>
          </p:cNvSpPr>
          <p:nvPr>
            <p:ph type="sldNum" sz="quarter" idx="4"/>
          </p:nvPr>
        </p:nvSpPr>
        <p:spPr bwMode="auto">
          <a:xfrm>
            <a:off x="1339850" y="4929188"/>
            <a:ext cx="609600" cy="517525"/>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9" name="Объект 8"/>
          <p:cNvSpPr>
            <a:spLocks noGrp="1"/>
          </p:cNvSpPr>
          <p:nvPr>
            <p:ph sz="quarter" idx="1"/>
          </p:nvPr>
        </p:nvSpPr>
        <p:spPr>
          <a:xfrm>
            <a:off x="457200" y="1600200"/>
            <a:ext cx="3657600" cy="45720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11" name="Объект 10"/>
          <p:cNvSpPr>
            <a:spLocks noGrp="1"/>
          </p:cNvSpPr>
          <p:nvPr>
            <p:ph sz="quarter" idx="2"/>
          </p:nvPr>
        </p:nvSpPr>
        <p:spPr>
          <a:xfrm>
            <a:off x="4270248" y="1600200"/>
            <a:ext cx="3657600" cy="45720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3" name="Замещающая дата 2"/>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4" name="Замещающий нижний колонтитул 3"/>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5" name="Замещающий номер слайда 4"/>
          <p:cNvSpPr>
            <a:spLocks noGrp="1"/>
          </p:cNvSpPr>
          <p:nvPr>
            <p:ph type="sldNum" sz="quarter" idx="12"/>
          </p:nvPr>
        </p:nvSpPr>
        <p:spPr/>
        <p:txBody>
          <a:bodyPr/>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lstStyle>
            <a:lvl1pPr>
              <a:defRPr/>
            </a:lvl1pPr>
          </a:lstStyle>
          <a:p>
            <a:r>
              <a:rPr lang="ru-RU" smtClean="0"/>
              <a:t>Образец заголовка</a:t>
            </a:r>
            <a:endParaRPr lang="en-US"/>
          </a:p>
        </p:txBody>
      </p:sp>
      <p:sp>
        <p:nvSpPr>
          <p:cNvPr id="11" name="Объект 10"/>
          <p:cNvSpPr>
            <a:spLocks noGrp="1"/>
          </p:cNvSpPr>
          <p:nvPr>
            <p:ph sz="quarter" idx="2"/>
          </p:nvPr>
        </p:nvSpPr>
        <p:spPr>
          <a:xfrm>
            <a:off x="457200" y="2362200"/>
            <a:ext cx="3657600" cy="38862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13" name="Объект 12"/>
          <p:cNvSpPr>
            <a:spLocks noGrp="1"/>
          </p:cNvSpPr>
          <p:nvPr>
            <p:ph sz="quarter" idx="4"/>
          </p:nvPr>
        </p:nvSpPr>
        <p:spPr>
          <a:xfrm>
            <a:off x="4371975" y="2362200"/>
            <a:ext cx="3657600" cy="3886200"/>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ru-RU" smtClean="0"/>
              <a:t>Образец текста</a:t>
            </a:r>
            <a:endParaRPr lang="ru-RU" smtClean="0"/>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ru-RU" smtClean="0"/>
              <a:t>Образец текста</a:t>
            </a:r>
            <a:endParaRPr lang="ru-RU" smtClean="0"/>
          </a:p>
        </p:txBody>
      </p:sp>
      <p:sp>
        <p:nvSpPr>
          <p:cNvPr id="3" name="Замещающая дата 2"/>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4" name="Замещающий нижний колонтитул 3"/>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5" name="Замещающий номер слайда 4"/>
          <p:cNvSpPr>
            <a:spLocks noGrp="1"/>
          </p:cNvSpPr>
          <p:nvPr>
            <p:ph type="sldNum" sz="quarter" idx="12"/>
          </p:nvPr>
        </p:nvSpPr>
        <p:spPr/>
        <p:txBody>
          <a:bodyPr/>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13" name="Дата 5"/>
          <p:cNvSpPr>
            <a:spLocks noGrp="1"/>
          </p:cNvSpPr>
          <p:nvPr>
            <p:ph type="dt" sz="half" idx="2"/>
          </p:nvPr>
        </p:nvSpPr>
        <p:spPr>
          <a:xfrm rot="5400000">
            <a:off x="7589044" y="1081881"/>
            <a:ext cx="2011363" cy="384175"/>
          </a:xfrm>
          <a:prstGeom prst="rect">
            <a:avLst/>
          </a:prstGeom>
        </p:spPr>
        <p:txBody>
          <a:bodyPr vert="horz" rtlCol="0"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15" name="Номер слайда 6"/>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
        <p:nvSpPr>
          <p:cNvPr id="17" name="Нижний колонтитул 7"/>
          <p:cNvSpPr>
            <a:spLocks noGrp="1"/>
          </p:cNvSpPr>
          <p:nvPr>
            <p:ph type="ftr" sz="quarter" idx="3"/>
          </p:nvPr>
        </p:nvSpPr>
        <p:spPr>
          <a:xfrm rot="5400000">
            <a:off x="6989763" y="3736975"/>
            <a:ext cx="3200400" cy="365125"/>
          </a:xfrm>
          <a:prstGeom prst="rect">
            <a:avLst/>
          </a:prstGeom>
        </p:spPr>
        <p:txBody>
          <a:bodyPr vert="horz" rtlCol="0"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Замещающая дата 1"/>
          <p:cNvSpPr>
            <a:spLocks noGrp="1"/>
          </p:cNvSpPr>
          <p:nvPr>
            <p:ph type="dt" sz="half" idx="10"/>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3" name="Замещающий нижний колонтитул 2"/>
          <p:cNvSpPr>
            <a:spLocks noGrp="1"/>
          </p:cNvSpPr>
          <p:nvPr>
            <p:ph type="ftr" sz="quarter" idx="11"/>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4" name="Замещающий номер слайда 3"/>
          <p:cNvSpPr>
            <a:spLocks noGrp="1"/>
          </p:cNvSpPr>
          <p:nvPr>
            <p:ph type="sldNum" sz="quarter" idx="12"/>
          </p:nvPr>
        </p:nvSpPr>
        <p:spPr/>
        <p:txBody>
          <a:bodyPr/>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Объект с подписью">
    <p:bg>
      <p:bgPr>
        <a:solidFill>
          <a:schemeClr val="bg1"/>
        </a:solidFill>
        <a:effectLst/>
      </p:bgPr>
    </p:bg>
    <p:spTree>
      <p:nvGrpSpPr>
        <p:cNvPr id="1" name=""/>
        <p:cNvGrpSpPr/>
        <p:nvPr/>
      </p:nvGrpSpPr>
      <p:grpSpPr>
        <a:xfrm>
          <a:off x="0" y="0"/>
          <a:ext cx="0" cy="0"/>
          <a:chOff x="0" y="0"/>
          <a:chExt cx="0" cy="0"/>
        </a:xfrm>
      </p:grpSpPr>
      <p:sp>
        <p:nvSpPr>
          <p:cNvPr id="13" name="Прямая соединительная линия 12"/>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Прямая соединительная линия 14"/>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7" name="Прямая соединительная линия 17"/>
          <p:cNvSpPr>
            <a:spLocks noChangeShapeType="1"/>
          </p:cNvSpPr>
          <p:nvPr/>
        </p:nvSpPr>
        <p:spPr bwMode="auto">
          <a:xfrm>
            <a:off x="6192838" y="0"/>
            <a:ext cx="0" cy="6858000"/>
          </a:xfrm>
          <a:prstGeom prst="line">
            <a:avLst/>
          </a:prstGeom>
          <a:noFill/>
          <a:ln w="12700"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Прямая соединительная линия 18"/>
          <p:cNvSpPr>
            <a:spLocks noChangeShapeType="1"/>
          </p:cNvSpPr>
          <p:nvPr/>
        </p:nvSpPr>
        <p:spPr bwMode="auto">
          <a:xfrm>
            <a:off x="8991600" y="0"/>
            <a:ext cx="0" cy="6858000"/>
          </a:xfrm>
          <a:prstGeom prst="line">
            <a:avLst/>
          </a:prstGeom>
          <a:noFill/>
          <a:ln w="19050"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9" name="Прямоугольник 1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Прямая соединительная линия 20"/>
          <p:cNvSpPr>
            <a:spLocks noChangeShapeType="1"/>
          </p:cNvSpPr>
          <p:nvPr/>
        </p:nvSpPr>
        <p:spPr bwMode="auto">
          <a:xfrm>
            <a:off x="8915400" y="0"/>
            <a:ext cx="0" cy="6858000"/>
          </a:xfrm>
          <a:prstGeom prst="line">
            <a:avLst/>
          </a:prstGeom>
          <a:noFill/>
          <a:ln w="9525"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1" name="Овал 2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 name="Заголовок 1"/>
          <p:cNvSpPr>
            <a:spLocks noGrp="1"/>
          </p:cNvSpPr>
          <p:nvPr>
            <p:ph type="title"/>
          </p:nvPr>
        </p:nvSpPr>
        <p:spPr>
          <a:xfrm rot="5400000">
            <a:off x="3371850" y="3200400"/>
            <a:ext cx="6309360" cy="457200"/>
          </a:xfrm>
        </p:spPr>
        <p:txBody>
          <a:bodyPr/>
          <a:lstStyle>
            <a:lvl1pPr algn="l">
              <a:buNone/>
              <a:defRPr sz="2000" b="1" cap="small" baseline="0"/>
            </a:lvl1pPr>
          </a:lstStyle>
          <a:p>
            <a:r>
              <a:rPr lang="ru-RU" smtClean="0"/>
              <a:t>Образец заголовка</a:t>
            </a:r>
            <a:endParaRPr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ru-RU" smtClean="0"/>
              <a:t>Образец текста</a:t>
            </a:r>
            <a:endParaRPr lang="ru-RU" smtClean="0"/>
          </a:p>
        </p:txBody>
      </p:sp>
      <p:sp>
        <p:nvSpPr>
          <p:cNvPr id="18" name="Объект 17"/>
          <p:cNvSpPr>
            <a:spLocks noGrp="1"/>
          </p:cNvSpPr>
          <p:nvPr>
            <p:ph sz="quarter" idx="1"/>
          </p:nvPr>
        </p:nvSpPr>
        <p:spPr>
          <a:xfrm>
            <a:off x="304800" y="274320"/>
            <a:ext cx="5638800" cy="6327648"/>
          </a:xfrm>
        </p:spPr>
        <p:txBody>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en-US"/>
          </a:p>
        </p:txBody>
      </p:sp>
      <p:sp>
        <p:nvSpPr>
          <p:cNvPr id="24" name="Дата 20"/>
          <p:cNvSpPr>
            <a:spLocks noGrp="1"/>
          </p:cNvSpPr>
          <p:nvPr>
            <p:ph type="dt" sz="half" idx="12"/>
          </p:nvPr>
        </p:nvSpPr>
        <p:spPr>
          <a:xfrm rot="5400000">
            <a:off x="7589044" y="1081881"/>
            <a:ext cx="2011363" cy="384175"/>
          </a:xfrm>
          <a:prstGeom prst="rect">
            <a:avLst/>
          </a:prstGeom>
        </p:spPr>
        <p:txBody>
          <a:bodyPr vert="horz" rtlCol="0"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25" name="Номер слайда 21"/>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
        <p:nvSpPr>
          <p:cNvPr id="26" name="Нижний колонтитул 22"/>
          <p:cNvSpPr>
            <a:spLocks noGrp="1"/>
          </p:cNvSpPr>
          <p:nvPr>
            <p:ph type="ftr" sz="quarter" idx="3"/>
          </p:nvPr>
        </p:nvSpPr>
        <p:spPr>
          <a:xfrm rot="5400000">
            <a:off x="6989763" y="3736975"/>
            <a:ext cx="3200400" cy="365125"/>
          </a:xfrm>
          <a:prstGeom prst="rect">
            <a:avLst/>
          </a:prstGeom>
        </p:spPr>
        <p:txBody>
          <a:bodyPr vert="horz" rtlCol="0"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Рисунок с подписью">
    <p:bg>
      <p:bgPr>
        <a:solidFill>
          <a:schemeClr val="bg1"/>
        </a:solidFill>
        <a:effectLst/>
      </p:bgPr>
    </p:bg>
    <p:spTree>
      <p:nvGrpSpPr>
        <p:cNvPr id="1" name=""/>
        <p:cNvGrpSpPr/>
        <p:nvPr/>
      </p:nvGrpSpPr>
      <p:grpSpPr>
        <a:xfrm>
          <a:off x="0" y="0"/>
          <a:ext cx="0" cy="0"/>
          <a:chOff x="0" y="0"/>
          <a:chExt cx="0" cy="0"/>
        </a:xfrm>
      </p:grpSpPr>
      <p:sp>
        <p:nvSpPr>
          <p:cNvPr id="13" name="Прямая соединительная линия 12"/>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5" name="Овал 14"/>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7" name="Прямая соединительная линия 17"/>
          <p:cNvSpPr>
            <a:spLocks noChangeShapeType="1"/>
          </p:cNvSpPr>
          <p:nvPr/>
        </p:nvSpPr>
        <p:spPr bwMode="auto">
          <a:xfrm>
            <a:off x="8991600" y="0"/>
            <a:ext cx="0" cy="6858000"/>
          </a:xfrm>
          <a:prstGeom prst="line">
            <a:avLst/>
          </a:prstGeom>
          <a:noFill/>
          <a:ln w="9525" algn="ctr">
            <a:solidFill>
              <a:schemeClr val="tx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8" name="Прямоугольник 1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 name="Прямая соединительная линия 19"/>
          <p:cNvSpPr>
            <a:spLocks noChangeShapeType="1"/>
          </p:cNvSpPr>
          <p:nvPr/>
        </p:nvSpPr>
        <p:spPr bwMode="auto">
          <a:xfrm>
            <a:off x="8915400" y="0"/>
            <a:ext cx="0" cy="6858000"/>
          </a:xfrm>
          <a:prstGeom prst="line">
            <a:avLst/>
          </a:prstGeom>
          <a:noFill/>
          <a:ln w="9525"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0" name="Прямая соединительная линия 1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1" name="Прямая соединительная линия 23"/>
          <p:cNvSpPr>
            <a:spLocks noChangeShapeType="1"/>
          </p:cNvSpPr>
          <p:nvPr/>
        </p:nvSpPr>
        <p:spPr bwMode="auto">
          <a:xfrm>
            <a:off x="6192838" y="0"/>
            <a:ext cx="0" cy="6858000"/>
          </a:xfrm>
          <a:prstGeom prst="line">
            <a:avLst/>
          </a:prstGeom>
          <a:noFill/>
          <a:ln w="12700"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 name="Заголовок 1"/>
          <p:cNvSpPr>
            <a:spLocks noGrp="1"/>
          </p:cNvSpPr>
          <p:nvPr>
            <p:ph type="title"/>
          </p:nvPr>
        </p:nvSpPr>
        <p:spPr>
          <a:xfrm rot="5400000">
            <a:off x="3350133" y="3200400"/>
            <a:ext cx="6309360" cy="457200"/>
          </a:xfrm>
        </p:spPr>
        <p:txBody>
          <a:bodyPr/>
          <a:lstStyle>
            <a:lvl1pPr algn="l">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anchor="t" anchorCtr="0" compatLnSpc="1">
            <a:normAutofit/>
          </a:bodyPr>
          <a:lstStyle>
            <a:lvl1pPr marL="0" indent="0">
              <a:buNone/>
              <a:defRPr sz="3200"/>
            </a:lvl1pPr>
          </a:lstStyle>
          <a:p>
            <a:pPr marL="0" marR="0" lvl="0" indent="0" algn="l" defTabSz="914400" rtl="0" eaLnBrk="0" fontAlgn="base" latinLnBrk="0" hangingPunct="0">
              <a:lnSpc>
                <a:spcPct val="100000"/>
              </a:lnSpc>
              <a:spcBef>
                <a:spcPts val="600"/>
              </a:spcBef>
              <a:spcAft>
                <a:spcPct val="0"/>
              </a:spcAft>
              <a:buClr>
                <a:schemeClr val="accent1"/>
              </a:buClr>
              <a:buSzPct val="70000"/>
              <a:buFont typeface="Wingdings" panose="05000000000000000000" pitchFamily="2" charset="2"/>
              <a:buNone/>
              <a:defRPr/>
            </a:pPr>
            <a:r>
              <a:rPr kumimoji="0" lang="ru-RU" sz="3200" b="0" i="0" u="none" strike="noStrike" kern="1200" cap="none" spc="0" normalizeH="0" baseline="0" noProof="0" smtClean="0">
                <a:ln>
                  <a:noFill/>
                </a:ln>
                <a:solidFill>
                  <a:schemeClr val="lt1"/>
                </a:solidFill>
                <a:effectLst/>
                <a:uLnTx/>
                <a:uFillTx/>
                <a:latin typeface="+mn-lt"/>
                <a:ea typeface="+mn-ea"/>
                <a:cs typeface="+mn-cs"/>
              </a:rPr>
              <a:t>Вставка рисунка</a:t>
            </a:r>
            <a:endParaRPr kumimoji="0" lang="en-US" sz="3200" b="0" i="0" u="none" strike="noStrike" kern="1200" cap="none" spc="0" normalizeH="0" baseline="0" noProof="0" dirty="0">
              <a:ln>
                <a:noFill/>
              </a:ln>
              <a:solidFill>
                <a:schemeClr val="lt1"/>
              </a:solidFill>
              <a:effectLst/>
              <a:uLnTx/>
              <a:uFillTx/>
              <a:latin typeface="+mn-lt"/>
              <a:ea typeface="+mn-ea"/>
              <a:cs typeface="+mn-cs"/>
            </a:endParaRPr>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ru-RU" smtClean="0"/>
              <a:t>Образец текста</a:t>
            </a:r>
            <a:endParaRPr lang="ru-RU" smtClean="0"/>
          </a:p>
        </p:txBody>
      </p:sp>
      <p:sp>
        <p:nvSpPr>
          <p:cNvPr id="24" name="Дата 16"/>
          <p:cNvSpPr>
            <a:spLocks noGrp="1"/>
          </p:cNvSpPr>
          <p:nvPr>
            <p:ph type="dt" sz="half" idx="12"/>
          </p:nvPr>
        </p:nvSpPr>
        <p:spPr>
          <a:xfrm rot="5400000">
            <a:off x="7589044" y="1081881"/>
            <a:ext cx="2011363" cy="384175"/>
          </a:xfrm>
          <a:prstGeom prst="rect">
            <a:avLst/>
          </a:prstGeom>
        </p:spPr>
        <p:txBody>
          <a:bodyPr vert="horz" rtlCol="0"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25" name="Номер слайда 17"/>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
            <a:pPr algn="ctr" eaLnBrk="1" hangingPunct="1"/>
            <a:fld id="{9A0DB2DC-4C9A-4742-B13C-FB6460FD3503}" type="slidenum">
              <a:rPr lang="ru-RU" altLang="ru-RU" dirty="0"/>
            </a:fld>
            <a:endParaRPr lang="ru-RU" altLang="ru-RU" dirty="0"/>
          </a:p>
        </p:txBody>
      </p:sp>
      <p:sp>
        <p:nvSpPr>
          <p:cNvPr id="26" name="Нижний колонтитул 20"/>
          <p:cNvSpPr>
            <a:spLocks noGrp="1"/>
          </p:cNvSpPr>
          <p:nvPr>
            <p:ph type="ftr" sz="quarter" idx="3"/>
          </p:nvPr>
        </p:nvSpPr>
        <p:spPr>
          <a:xfrm rot="5400000">
            <a:off x="6989763" y="3736975"/>
            <a:ext cx="3200400" cy="365125"/>
          </a:xfrm>
          <a:prstGeom prst="rect">
            <a:avLst/>
          </a:prstGeom>
        </p:spPr>
        <p:txBody>
          <a:bodyPr vert="horz" rtlCol="0"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lang="ru-RU" smtClean="0"/>
              <a:t>Образец заголовка</a:t>
            </a:r>
            <a:endParaRPr lang="en-US"/>
          </a:p>
        </p:txBody>
      </p:sp>
      <p:sp>
        <p:nvSpPr>
          <p:cNvPr id="1028" name="Текст 12"/>
          <p:cNvSpPr>
            <a:spLocks noGrp="1"/>
          </p:cNvSpPr>
          <p:nvPr>
            <p:ph type="body" idx="1"/>
          </p:nvPr>
        </p:nvSpPr>
        <p:spPr>
          <a:xfrm>
            <a:off x="457200" y="1600200"/>
            <a:ext cx="7467600" cy="4873625"/>
          </a:xfrm>
          <a:prstGeom prst="rect">
            <a:avLst/>
          </a:prstGeom>
          <a:noFill/>
          <a:ln w="9525">
            <a:noFill/>
          </a:ln>
        </p:spPr>
        <p:txBody>
          <a:bodyPr/>
          <a:p>
            <a:pPr lvl="0"/>
            <a:r>
              <a:rPr lang="ru-RU" altLang="ru-RU" dirty="0"/>
              <a:t>Образец текста</a:t>
            </a:r>
            <a:endParaRPr lang="ru-RU" altLang="ru-RU" dirty="0"/>
          </a:p>
          <a:p>
            <a:pPr lvl="1"/>
            <a:r>
              <a:rPr lang="ru-RU" altLang="ru-RU" dirty="0"/>
              <a:t>Второй уровень</a:t>
            </a:r>
            <a:endParaRPr lang="ru-RU" altLang="ru-RU" dirty="0"/>
          </a:p>
          <a:p>
            <a:pPr lvl="2"/>
            <a:r>
              <a:rPr lang="ru-RU" altLang="ru-RU" dirty="0"/>
              <a:t>Третий уровень</a:t>
            </a:r>
            <a:endParaRPr lang="ru-RU" altLang="ru-RU" dirty="0"/>
          </a:p>
          <a:p>
            <a:pPr lvl="3"/>
            <a:r>
              <a:rPr lang="ru-RU" altLang="ru-RU" dirty="0"/>
              <a:t>Четвертый уровень</a:t>
            </a:r>
            <a:endParaRPr lang="ru-RU" altLang="ru-RU" dirty="0"/>
          </a:p>
          <a:p>
            <a:pPr lvl="4"/>
            <a:r>
              <a:rPr lang="ru-RU" altLang="ru-RU" dirty="0"/>
              <a:t>Пятый уровень</a:t>
            </a:r>
            <a:endParaRPr lang="en-US" altLang="ru-RU" dirty="0"/>
          </a:p>
        </p:txBody>
      </p:sp>
      <p:sp>
        <p:nvSpPr>
          <p:cNvPr id="14" name="Дата 13"/>
          <p:cNvSpPr>
            <a:spLocks noGrp="1"/>
          </p:cNvSpPr>
          <p:nvPr>
            <p:ph type="dt" sz="half" idx="2"/>
          </p:nvPr>
        </p:nvSpPr>
        <p:spPr>
          <a:xfrm rot="5400000">
            <a:off x="7589044" y="1081881"/>
            <a:ext cx="2011363" cy="384175"/>
          </a:xfrm>
          <a:prstGeom prst="rect">
            <a:avLst/>
          </a:prstGeom>
        </p:spPr>
        <p:txBody>
          <a:bodyPr vert="horz" anchor="ctr" anchorCtr="0"/>
          <a:lstStyle>
            <a:lvl1pPr algn="r" eaLnBrk="1" latinLnBrk="0" hangingPunct="1">
              <a:defRPr kumimoji="0" sz="1200">
                <a:solidFill>
                  <a:schemeClr val="tx2"/>
                </a:solidFill>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3" name="Нижний колонтитул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32" name="Прямая соединительная линия 8"/>
          <p:cNvSpPr>
            <a:spLocks noChangeShapeType="1"/>
          </p:cNvSpPr>
          <p:nvPr/>
        </p:nvSpPr>
        <p:spPr bwMode="auto">
          <a:xfrm>
            <a:off x="8991600" y="0"/>
            <a:ext cx="0" cy="6858000"/>
          </a:xfrm>
          <a:prstGeom prst="line">
            <a:avLst/>
          </a:prstGeom>
          <a:noFill/>
          <a:ln w="19050"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34" name="Прямая соединительная линия 10"/>
          <p:cNvSpPr>
            <a:spLocks noChangeShapeType="1"/>
          </p:cNvSpPr>
          <p:nvPr/>
        </p:nvSpPr>
        <p:spPr bwMode="auto">
          <a:xfrm>
            <a:off x="8915400" y="0"/>
            <a:ext cx="0" cy="6858000"/>
          </a:xfrm>
          <a:prstGeom prst="line">
            <a:avLst/>
          </a:prstGeom>
          <a:noFill/>
          <a:ln w="9525"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Овал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3" name="Номер слайда 22"/>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lstStyle>
            <a:lvl1pPr algn="ctr">
              <a:defRPr sz="1400" b="1">
                <a:solidFill>
                  <a:srgbClr val="FFFFFF"/>
                </a:solidFill>
              </a:defRPr>
            </a:lvl1pPr>
          </a:lstStyle>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anose="02040604050505020304" pitchFamily="18" charset="0"/>
        </a:defRPr>
      </a:lvl2pPr>
      <a:lvl3pPr algn="l" rtl="0" eaLnBrk="0" fontAlgn="base" hangingPunct="0">
        <a:spcBef>
          <a:spcPct val="0"/>
        </a:spcBef>
        <a:spcAft>
          <a:spcPct val="0"/>
        </a:spcAft>
        <a:defRPr sz="3000">
          <a:solidFill>
            <a:schemeClr val="tx2"/>
          </a:solidFill>
          <a:latin typeface="Century Schoolbook" panose="02040604050505020304" pitchFamily="18" charset="0"/>
        </a:defRPr>
      </a:lvl3pPr>
      <a:lvl4pPr algn="l" rtl="0" eaLnBrk="0" fontAlgn="base" hangingPunct="0">
        <a:spcBef>
          <a:spcPct val="0"/>
        </a:spcBef>
        <a:spcAft>
          <a:spcPct val="0"/>
        </a:spcAft>
        <a:defRPr sz="3000">
          <a:solidFill>
            <a:schemeClr val="tx2"/>
          </a:solidFill>
          <a:latin typeface="Century Schoolbook" panose="02040604050505020304" pitchFamily="18" charset="0"/>
        </a:defRPr>
      </a:lvl4pPr>
      <a:lvl5pPr algn="l" rtl="0" eaLnBrk="0" fontAlgn="base" hangingPunct="0">
        <a:spcBef>
          <a:spcPct val="0"/>
        </a:spcBef>
        <a:spcAft>
          <a:spcPct val="0"/>
        </a:spcAft>
        <a:defRPr sz="3000">
          <a:solidFill>
            <a:schemeClr val="tx2"/>
          </a:solidFill>
          <a:latin typeface="Century Schoolbook" panose="02040604050505020304" pitchFamily="18" charset="0"/>
        </a:defRPr>
      </a:lvl5pPr>
      <a:lvl6pPr marL="457200" algn="l" rtl="0" fontAlgn="base">
        <a:spcBef>
          <a:spcPct val="0"/>
        </a:spcBef>
        <a:spcAft>
          <a:spcPct val="0"/>
        </a:spcAft>
        <a:defRPr sz="3000">
          <a:solidFill>
            <a:schemeClr val="tx2"/>
          </a:solidFill>
          <a:latin typeface="Century Schoolbook" panose="02040604050505020304" pitchFamily="18" charset="0"/>
        </a:defRPr>
      </a:lvl6pPr>
      <a:lvl7pPr marL="914400" algn="l" rtl="0" fontAlgn="base">
        <a:spcBef>
          <a:spcPct val="0"/>
        </a:spcBef>
        <a:spcAft>
          <a:spcPct val="0"/>
        </a:spcAft>
        <a:defRPr sz="3000">
          <a:solidFill>
            <a:schemeClr val="tx2"/>
          </a:solidFill>
          <a:latin typeface="Century Schoolbook" panose="02040604050505020304" pitchFamily="18" charset="0"/>
        </a:defRPr>
      </a:lvl7pPr>
      <a:lvl8pPr marL="1371600" algn="l" rtl="0" fontAlgn="base">
        <a:spcBef>
          <a:spcPct val="0"/>
        </a:spcBef>
        <a:spcAft>
          <a:spcPct val="0"/>
        </a:spcAft>
        <a:defRPr sz="3000">
          <a:solidFill>
            <a:schemeClr val="tx2"/>
          </a:solidFill>
          <a:latin typeface="Century Schoolbook" panose="02040604050505020304" pitchFamily="18" charset="0"/>
        </a:defRPr>
      </a:lvl8pPr>
      <a:lvl9pPr marL="1828800" algn="l" rtl="0" fontAlgn="base">
        <a:spcBef>
          <a:spcPct val="0"/>
        </a:spcBef>
        <a:spcAft>
          <a:spcPct val="0"/>
        </a:spcAft>
        <a:defRPr sz="3000">
          <a:solidFill>
            <a:schemeClr val="tx2"/>
          </a:solidFill>
          <a:latin typeface="Century Schoolbook" panose="02040604050505020304"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40080"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880" algn="l" rtl="0" eaLnBrk="0" fontAlgn="base" hangingPunct="0">
        <a:spcBef>
          <a:spcPct val="20000"/>
        </a:spcBef>
        <a:spcAft>
          <a:spcPct val="0"/>
        </a:spcAft>
        <a:buClr>
          <a:srgbClr val="E0752F"/>
        </a:buClr>
        <a:buSzPct val="60000"/>
        <a:buFont typeface="Wingdings" panose="05000000000000000000" pitchFamily="2" charset="2"/>
        <a:buChar char=""/>
        <a:defRPr sz="2400" kern="1200">
          <a:solidFill>
            <a:schemeClr val="tx1"/>
          </a:solidFill>
          <a:latin typeface="+mn-lt"/>
          <a:ea typeface="+mn-ea"/>
          <a:cs typeface="+mn-cs"/>
        </a:defRPr>
      </a:lvl3pPr>
      <a:lvl4pPr marL="1187450" indent="-182880" algn="l" rtl="0" eaLnBrk="0" fontAlgn="base" hangingPunct="0">
        <a:spcBef>
          <a:spcPct val="20000"/>
        </a:spcBef>
        <a:spcAft>
          <a:spcPct val="0"/>
        </a:spcAft>
        <a:buClr>
          <a:srgbClr val="FEC3AE"/>
        </a:buClr>
        <a:buSzPct val="60000"/>
        <a:buFont typeface="Wingdings" panose="05000000000000000000" pitchFamily="2" charset="2"/>
        <a:buChar char=""/>
        <a:defRPr sz="2000" kern="1200">
          <a:solidFill>
            <a:schemeClr val="tx1"/>
          </a:solidFill>
          <a:latin typeface="+mn-lt"/>
          <a:ea typeface="+mn-ea"/>
          <a:cs typeface="+mn-cs"/>
        </a:defRPr>
      </a:lvl4pPr>
      <a:lvl5pPr marL="1462405" indent="-182880"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lang="ru-RU" smtClean="0"/>
              <a:t>Образец заголовка</a:t>
            </a:r>
            <a:endParaRPr lang="en-US"/>
          </a:p>
        </p:txBody>
      </p:sp>
      <p:sp>
        <p:nvSpPr>
          <p:cNvPr id="2052" name="Текст 12"/>
          <p:cNvSpPr>
            <a:spLocks noGrp="1"/>
          </p:cNvSpPr>
          <p:nvPr>
            <p:ph type="body" idx="1"/>
          </p:nvPr>
        </p:nvSpPr>
        <p:spPr>
          <a:xfrm>
            <a:off x="457200" y="1600200"/>
            <a:ext cx="7467600" cy="4873625"/>
          </a:xfrm>
          <a:prstGeom prst="rect">
            <a:avLst/>
          </a:prstGeom>
          <a:noFill/>
          <a:ln w="9525">
            <a:noFill/>
          </a:ln>
        </p:spPr>
        <p:txBody>
          <a:bodyPr/>
          <a:p>
            <a:pPr lvl="0"/>
            <a:r>
              <a:rPr lang="ru-RU" altLang="ru-RU" dirty="0"/>
              <a:t>Образец текста</a:t>
            </a:r>
            <a:endParaRPr lang="ru-RU" altLang="ru-RU" dirty="0"/>
          </a:p>
          <a:p>
            <a:pPr lvl="1"/>
            <a:r>
              <a:rPr lang="ru-RU" altLang="ru-RU" dirty="0"/>
              <a:t>Второй уровень</a:t>
            </a:r>
            <a:endParaRPr lang="ru-RU" altLang="ru-RU" dirty="0"/>
          </a:p>
          <a:p>
            <a:pPr lvl="2"/>
            <a:r>
              <a:rPr lang="ru-RU" altLang="ru-RU" dirty="0"/>
              <a:t>Третий уровень</a:t>
            </a:r>
            <a:endParaRPr lang="ru-RU" altLang="ru-RU" dirty="0"/>
          </a:p>
          <a:p>
            <a:pPr lvl="3"/>
            <a:r>
              <a:rPr lang="ru-RU" altLang="ru-RU" dirty="0"/>
              <a:t>Четвертый уровень</a:t>
            </a:r>
            <a:endParaRPr lang="ru-RU" altLang="ru-RU" dirty="0"/>
          </a:p>
          <a:p>
            <a:pPr lvl="4"/>
            <a:r>
              <a:rPr lang="ru-RU" altLang="ru-RU" dirty="0"/>
              <a:t>Пятый уровень</a:t>
            </a:r>
            <a:endParaRPr lang="en-US" altLang="ru-RU" dirty="0"/>
          </a:p>
        </p:txBody>
      </p:sp>
      <p:sp>
        <p:nvSpPr>
          <p:cNvPr id="14" name="Дата 13"/>
          <p:cNvSpPr>
            <a:spLocks noGrp="1"/>
          </p:cNvSpPr>
          <p:nvPr>
            <p:ph type="dt" sz="half" idx="2"/>
          </p:nvPr>
        </p:nvSpPr>
        <p:spPr>
          <a:xfrm rot="5400000">
            <a:off x="7589044" y="1081881"/>
            <a:ext cx="2011363" cy="384175"/>
          </a:xfrm>
          <a:prstGeom prst="rect">
            <a:avLst/>
          </a:prstGeom>
        </p:spPr>
        <p:txBody>
          <a:bodyPr vert="horz" anchor="ctr" anchorCtr="0"/>
          <a:lstStyle>
            <a:lvl1pPr algn="r" eaLnBrk="1" latinLnBrk="0" hangingPunct="1">
              <a:defRPr kumimoji="0" sz="1200">
                <a:solidFill>
                  <a:srgbClr val="575F6D"/>
                </a:solidFill>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3" name="Нижний колонтитул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rgbClr val="575F6D"/>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ru-RU" sz="1200" b="0" i="0" u="none" strike="noStrike" kern="1200" cap="none" spc="0" normalizeH="0" baseline="0" noProof="0">
              <a:ln>
                <a:noFill/>
              </a:ln>
              <a:solidFill>
                <a:srgbClr val="575F6D"/>
              </a:solidFill>
              <a:effectLst/>
              <a:uLnTx/>
              <a:uFillTx/>
              <a:latin typeface="Arial" panose="020B0604020202020204" pitchFamily="34" charset="0"/>
              <a:ea typeface="+mn-ea"/>
              <a:cs typeface="Arial" panose="020B0604020202020204" pitchFamily="34" charset="0"/>
            </a:endParaRPr>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56" name="Прямая соединительная линия 8"/>
          <p:cNvSpPr>
            <a:spLocks noChangeShapeType="1"/>
          </p:cNvSpPr>
          <p:nvPr/>
        </p:nvSpPr>
        <p:spPr bwMode="auto">
          <a:xfrm>
            <a:off x="8991600" y="0"/>
            <a:ext cx="0" cy="6858000"/>
          </a:xfrm>
          <a:prstGeom prst="line">
            <a:avLst/>
          </a:prstGeom>
          <a:noFill/>
          <a:ln w="19050"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058" name="Прямая соединительная линия 10"/>
          <p:cNvSpPr>
            <a:spLocks noChangeShapeType="1"/>
          </p:cNvSpPr>
          <p:nvPr/>
        </p:nvSpPr>
        <p:spPr bwMode="auto">
          <a:xfrm>
            <a:off x="8915400" y="0"/>
            <a:ext cx="0" cy="6858000"/>
          </a:xfrm>
          <a:prstGeom prst="line">
            <a:avLst/>
          </a:prstGeom>
          <a:noFill/>
          <a:ln w="9525" algn="ctr">
            <a:solidFill>
              <a:schemeClr val="accent1"/>
            </a:solid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Овал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23" name="Номер слайда 22"/>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lstStyle>
            <a:lvl1pPr algn="ctr">
              <a:defRPr sz="1400" b="1">
                <a:solidFill>
                  <a:srgbClr val="FFFFFF"/>
                </a:solidFill>
              </a:defRPr>
            </a:lvl1pPr>
          </a:lstStyle>
          <a:p>
            <a:pPr lvl="0" eaLnBrk="1" hangingPunct="1"/>
            <a:fld id="{9A0DB2DC-4C9A-4742-B13C-FB6460FD3503}" type="slidenum">
              <a:rPr lang="ru-RU" altLang="ru-RU" dirty="0">
                <a:latin typeface="Arial" panose="020B0604020202020204" pitchFamily="34" charset="0"/>
              </a:rPr>
            </a:fld>
            <a:endParaRPr lang="ru-RU" altLang="ru-RU"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anose="02040604050505020304" pitchFamily="18" charset="0"/>
        </a:defRPr>
      </a:lvl2pPr>
      <a:lvl3pPr algn="l" rtl="0" eaLnBrk="0" fontAlgn="base" hangingPunct="0">
        <a:spcBef>
          <a:spcPct val="0"/>
        </a:spcBef>
        <a:spcAft>
          <a:spcPct val="0"/>
        </a:spcAft>
        <a:defRPr sz="3000">
          <a:solidFill>
            <a:schemeClr val="tx2"/>
          </a:solidFill>
          <a:latin typeface="Century Schoolbook" panose="02040604050505020304" pitchFamily="18" charset="0"/>
        </a:defRPr>
      </a:lvl3pPr>
      <a:lvl4pPr algn="l" rtl="0" eaLnBrk="0" fontAlgn="base" hangingPunct="0">
        <a:spcBef>
          <a:spcPct val="0"/>
        </a:spcBef>
        <a:spcAft>
          <a:spcPct val="0"/>
        </a:spcAft>
        <a:defRPr sz="3000">
          <a:solidFill>
            <a:schemeClr val="tx2"/>
          </a:solidFill>
          <a:latin typeface="Century Schoolbook" panose="02040604050505020304" pitchFamily="18" charset="0"/>
        </a:defRPr>
      </a:lvl4pPr>
      <a:lvl5pPr algn="l" rtl="0" eaLnBrk="0" fontAlgn="base" hangingPunct="0">
        <a:spcBef>
          <a:spcPct val="0"/>
        </a:spcBef>
        <a:spcAft>
          <a:spcPct val="0"/>
        </a:spcAft>
        <a:defRPr sz="3000">
          <a:solidFill>
            <a:schemeClr val="tx2"/>
          </a:solidFill>
          <a:latin typeface="Century Schoolbook" panose="02040604050505020304" pitchFamily="18" charset="0"/>
        </a:defRPr>
      </a:lvl5pPr>
      <a:lvl6pPr marL="457200" algn="l" rtl="0" fontAlgn="base">
        <a:spcBef>
          <a:spcPct val="0"/>
        </a:spcBef>
        <a:spcAft>
          <a:spcPct val="0"/>
        </a:spcAft>
        <a:defRPr sz="3000">
          <a:solidFill>
            <a:schemeClr val="tx2"/>
          </a:solidFill>
          <a:latin typeface="Century Schoolbook" panose="02040604050505020304" pitchFamily="18" charset="0"/>
        </a:defRPr>
      </a:lvl6pPr>
      <a:lvl7pPr marL="914400" algn="l" rtl="0" fontAlgn="base">
        <a:spcBef>
          <a:spcPct val="0"/>
        </a:spcBef>
        <a:spcAft>
          <a:spcPct val="0"/>
        </a:spcAft>
        <a:defRPr sz="3000">
          <a:solidFill>
            <a:schemeClr val="tx2"/>
          </a:solidFill>
          <a:latin typeface="Century Schoolbook" panose="02040604050505020304" pitchFamily="18" charset="0"/>
        </a:defRPr>
      </a:lvl7pPr>
      <a:lvl8pPr marL="1371600" algn="l" rtl="0" fontAlgn="base">
        <a:spcBef>
          <a:spcPct val="0"/>
        </a:spcBef>
        <a:spcAft>
          <a:spcPct val="0"/>
        </a:spcAft>
        <a:defRPr sz="3000">
          <a:solidFill>
            <a:schemeClr val="tx2"/>
          </a:solidFill>
          <a:latin typeface="Century Schoolbook" panose="02040604050505020304" pitchFamily="18" charset="0"/>
        </a:defRPr>
      </a:lvl8pPr>
      <a:lvl9pPr marL="1828800" algn="l" rtl="0" fontAlgn="base">
        <a:spcBef>
          <a:spcPct val="0"/>
        </a:spcBef>
        <a:spcAft>
          <a:spcPct val="0"/>
        </a:spcAft>
        <a:defRPr sz="3000">
          <a:solidFill>
            <a:schemeClr val="tx2"/>
          </a:solidFill>
          <a:latin typeface="Century Schoolbook" panose="02040604050505020304"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40080"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880" algn="l" rtl="0" eaLnBrk="0" fontAlgn="base" hangingPunct="0">
        <a:spcBef>
          <a:spcPct val="20000"/>
        </a:spcBef>
        <a:spcAft>
          <a:spcPct val="0"/>
        </a:spcAft>
        <a:buClr>
          <a:srgbClr val="E0752F"/>
        </a:buClr>
        <a:buSzPct val="60000"/>
        <a:buFont typeface="Wingdings" panose="05000000000000000000" pitchFamily="2" charset="2"/>
        <a:buChar char=""/>
        <a:defRPr sz="2400" kern="1200">
          <a:solidFill>
            <a:schemeClr val="tx1"/>
          </a:solidFill>
          <a:latin typeface="+mn-lt"/>
          <a:ea typeface="+mn-ea"/>
          <a:cs typeface="+mn-cs"/>
        </a:defRPr>
      </a:lvl3pPr>
      <a:lvl4pPr marL="1187450" indent="-182880" algn="l" rtl="0" eaLnBrk="0" fontAlgn="base" hangingPunct="0">
        <a:spcBef>
          <a:spcPct val="20000"/>
        </a:spcBef>
        <a:spcAft>
          <a:spcPct val="0"/>
        </a:spcAft>
        <a:buClr>
          <a:srgbClr val="FEC3AE"/>
        </a:buClr>
        <a:buSzPct val="60000"/>
        <a:buFont typeface="Wingdings" panose="05000000000000000000" pitchFamily="2" charset="2"/>
        <a:buChar char=""/>
        <a:defRPr sz="2000" kern="1200">
          <a:solidFill>
            <a:schemeClr val="tx1"/>
          </a:solidFill>
          <a:latin typeface="+mn-lt"/>
          <a:ea typeface="+mn-ea"/>
          <a:cs typeface="+mn-cs"/>
        </a:defRPr>
      </a:lvl4pPr>
      <a:lvl5pPr marL="1462405" indent="-182880"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panose="05000000000000000000"/>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6.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xml"/><Relationship Id="rId2" Type="http://schemas.openxmlformats.org/officeDocument/2006/relationships/image" Target="../media/image15.png"/><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5.xml"/><Relationship Id="rId2" Type="http://schemas.openxmlformats.org/officeDocument/2006/relationships/image" Target="../media/image18.jpeg"/><Relationship Id="rId1"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jpeg"/><Relationship Id="rId2" Type="http://schemas.openxmlformats.org/officeDocument/2006/relationships/image" Target="../media/image20.wmf"/><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22.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23.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24.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24.w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24.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24.wmf"/></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11.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11.w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11.w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40.w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42.wmf"/><Relationship Id="rId1" Type="http://schemas.openxmlformats.org/officeDocument/2006/relationships/image" Target="../media/image41.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7.xml"/><Relationship Id="rId2" Type="http://schemas.openxmlformats.org/officeDocument/2006/relationships/image" Target="../media/image44.png"/><Relationship Id="rId1"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wmf"/><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w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wm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533400" y="1143000"/>
            <a:ext cx="8305800" cy="4800600"/>
          </a:xfrm>
        </p:spPr>
        <p:txBody>
          <a:bodyPr vert="horz" anchor="b"/>
          <a:p>
            <a:pPr algn="ctr">
              <a:buNone/>
            </a:pPr>
            <a:r>
              <a:rPr sz="2800" dirty="0"/>
              <a:t>ПРОЕКТ НА ТЕМУ:</a:t>
            </a:r>
            <a:br>
              <a:rPr sz="2800" dirty="0"/>
            </a:br>
            <a:r>
              <a:rPr sz="2800" dirty="0"/>
              <a:t> </a:t>
            </a:r>
            <a:r>
              <a:rPr sz="2700" b="1" dirty="0">
                <a:solidFill>
                  <a:srgbClr val="FF0000"/>
                </a:solidFill>
                <a:latin typeface="Times New Roman" panose="02020603050405020304" pitchFamily="18" charset="0"/>
                <a:cs typeface="Times New Roman" panose="02020603050405020304" pitchFamily="18" charset="0"/>
              </a:rPr>
              <a:t>ОРГАНИЗАЦИЯ РАБОТЫ ПО ТЕАТРАЛИЗОВАННОЙ ДЕЯТЕЛЬНОСТИ В ДОО И ЕЕ ВЛИЯНИЕ НА РАЗВИТИЕ КОММУНИКАТИВНЫХ СПОСОБНОСТЕЙ  ДЕТЕЙ ДОШКОЛЬНОГО ВОЗРАСТА</a:t>
            </a:r>
            <a:r>
              <a:rPr sz="2400" dirty="0"/>
              <a:t> </a:t>
            </a:r>
            <a:br>
              <a:rPr sz="2400" dirty="0"/>
            </a:br>
            <a:r>
              <a:rPr sz="1800" dirty="0">
                <a:solidFill>
                  <a:schemeClr val="tx1"/>
                </a:solidFill>
              </a:rPr>
              <a:t>ВЫПОЛНИЛА: ВОСПИТАТЕЛЬ</a:t>
            </a:r>
            <a:br>
              <a:rPr sz="1800" dirty="0">
                <a:solidFill>
                  <a:schemeClr val="tx1"/>
                </a:solidFill>
              </a:rPr>
            </a:br>
            <a:r>
              <a:rPr sz="1800" dirty="0">
                <a:solidFill>
                  <a:schemeClr val="tx1"/>
                </a:solidFill>
              </a:rPr>
              <a:t>ПАЛЯН А.В.</a:t>
            </a:r>
            <a:br>
              <a:rPr sz="1800" dirty="0">
                <a:solidFill>
                  <a:schemeClr val="tx1"/>
                </a:solidFill>
              </a:rPr>
            </a:br>
            <a:r>
              <a:rPr sz="1800" dirty="0">
                <a:solidFill>
                  <a:schemeClr val="tx1"/>
                </a:solidFill>
              </a:rPr>
              <a:t> </a:t>
            </a:r>
            <a:br>
              <a:rPr sz="1800" b="1" dirty="0">
                <a:solidFill>
                  <a:schemeClr val="tx1"/>
                </a:solidFill>
                <a:latin typeface="Times New Roman" panose="02020603050405020304" pitchFamily="18" charset="0"/>
                <a:cs typeface="Times New Roman" panose="02020603050405020304" pitchFamily="18" charset="0"/>
              </a:rPr>
            </a:br>
            <a:endParaRPr sz="1800" b="1" dirty="0">
              <a:solidFill>
                <a:schemeClr val="tx1"/>
              </a:solidFill>
              <a:latin typeface="Times New Roman" panose="02020603050405020304" pitchFamily="18" charset="0"/>
              <a:ea typeface="Times New Roman" panose="02020603050405020304" pitchFamily="18" charset="0"/>
            </a:endParaRPr>
          </a:p>
        </p:txBody>
      </p:sp>
      <p:sp>
        <p:nvSpPr>
          <p:cNvPr id="15363" name="Прямоугольник 8"/>
          <p:cNvSpPr/>
          <p:nvPr/>
        </p:nvSpPr>
        <p:spPr>
          <a:xfrm>
            <a:off x="2209800" y="5943600"/>
            <a:ext cx="4572000" cy="646113"/>
          </a:xfrm>
          <a:prstGeom prst="rect">
            <a:avLst/>
          </a:prstGeom>
          <a:noFill/>
          <a:ln w="9525">
            <a:noFill/>
          </a:ln>
        </p:spPr>
        <p:txBody>
          <a:bodyPr>
            <a:spAutoFit/>
          </a:bodyPr>
          <a:p>
            <a:pPr algn="ctr" eaLnBrk="1" hangingPunct="1"/>
            <a:r>
              <a:rPr lang="ru-RU" altLang="ru-RU" dirty="0">
                <a:latin typeface="Arial" panose="020B0604020202020204" pitchFamily="34" charset="0"/>
              </a:rPr>
              <a:t>Г. Мытищи</a:t>
            </a:r>
            <a:endParaRPr lang="ru-RU" altLang="ru-RU" dirty="0">
              <a:latin typeface="Arial" panose="020B0604020202020204" pitchFamily="34" charset="0"/>
            </a:endParaRPr>
          </a:p>
          <a:p>
            <a:pPr algn="ctr" eaLnBrk="1" hangingPunct="1"/>
            <a:r>
              <a:rPr lang="ru-RU" altLang="ru-RU" dirty="0">
                <a:latin typeface="Arial" panose="020B0604020202020204" pitchFamily="34" charset="0"/>
              </a:rPr>
              <a:t>2021</a:t>
            </a:r>
            <a:endParaRPr lang="ru-RU" altLang="ru-RU" dirty="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Прямоугольник 2"/>
          <p:cNvSpPr/>
          <p:nvPr/>
        </p:nvSpPr>
        <p:spPr>
          <a:xfrm>
            <a:off x="152400" y="304800"/>
            <a:ext cx="8305800" cy="2308225"/>
          </a:xfrm>
          <a:prstGeom prst="rect">
            <a:avLst/>
          </a:prstGeom>
          <a:noFill/>
          <a:ln w="9525">
            <a:noFill/>
          </a:ln>
        </p:spPr>
        <p:txBody>
          <a:bodyPr>
            <a:spAutoFit/>
          </a:bodyPr>
          <a:p>
            <a:pPr eaLnBrk="1" hangingPunct="1"/>
            <a:r>
              <a:rPr lang="ru-RU" altLang="ru-RU" sz="2400" dirty="0">
                <a:latin typeface="Times New Roman" panose="02020603050405020304" pitchFamily="18" charset="0"/>
                <a:cs typeface="Times New Roman" panose="02020603050405020304" pitchFamily="18" charset="0"/>
              </a:rPr>
              <a:t>Среди различных форм взаимодействия с детьми специалисты называют театрализованную деятельность (в частности, театрализованные игры). Под театрализованными  играми понимаются  «игры в театр», сюжетами которых служат как хорошо знакомые сказки или театральные представления по готовым сценариям.</a:t>
            </a:r>
            <a:endParaRPr lang="ru-RU" altLang="ru-RU" sz="2400" dirty="0">
              <a:latin typeface="Times New Roman" panose="02020603050405020304" pitchFamily="18" charset="0"/>
              <a:ea typeface="Times New Roman" panose="02020603050405020304" pitchFamily="18" charset="0"/>
            </a:endParaRPr>
          </a:p>
        </p:txBody>
      </p:sp>
      <p:pic>
        <p:nvPicPr>
          <p:cNvPr id="24579" name="Picture 2"/>
          <p:cNvPicPr>
            <a:picLocks noChangeAspect="1"/>
          </p:cNvPicPr>
          <p:nvPr/>
        </p:nvPicPr>
        <p:blipFill>
          <a:blip r:embed="rId1"/>
          <a:stretch>
            <a:fillRect/>
          </a:stretch>
        </p:blipFill>
        <p:spPr>
          <a:xfrm>
            <a:off x="2057400" y="2895600"/>
            <a:ext cx="5334000" cy="3622675"/>
          </a:xfrm>
          <a:prstGeom prst="rect">
            <a:avLst/>
          </a:prstGeom>
          <a:noFill/>
          <a:ln w="9525">
            <a:noFill/>
          </a:ln>
        </p:spPr>
      </p:pic>
    </p:spTree>
  </p:cSld>
  <p:clrMapOvr>
    <a:masterClrMapping/>
  </p:clrMapOvr>
  <p:transition spd="slow">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533400" y="3276600"/>
            <a:ext cx="7924800" cy="1143000"/>
          </a:xfrm>
        </p:spPr>
        <p:txBody>
          <a:bodyPr vert="horz" anchor="b"/>
          <a:p>
            <a:pPr>
              <a:buNone/>
            </a:pPr>
            <a:r>
              <a:rPr lang="ru-RU" altLang="ru-RU" sz="2400" dirty="0">
                <a:solidFill>
                  <a:schemeClr val="tx1"/>
                </a:solidFill>
                <a:latin typeface="Times New Roman" panose="02020603050405020304" pitchFamily="18" charset="0"/>
                <a:cs typeface="Times New Roman" panose="02020603050405020304" pitchFamily="18" charset="0"/>
              </a:rPr>
              <a:t>ТЕАТРАЛИЗОВАННАЯ ДЕЯТЕЛЬНОСТЬ, ЯВЛЯЯСЬ РАЗНОВИДНОСТЬЮ ИГРЫ: ЭТО ЛИТЕРАТУРНЫЙ ТЕКСТ И ЗВУЧАЩЕЕ СЛОВО, ПЛАСТИКА И ДЕЙСТВИЯ АКТЁРА, ЕГО КОСТЮМ И ИЗОБРАЗИТЕЛЬНОЕ ПРОСТРАНСТВО СЦЕНЫ (СВЕТ, ЦВЕТ, МУЗЫКА И ПР.). </a:t>
            </a:r>
            <a:br>
              <a:rPr lang="ru-RU" altLang="ru-RU" sz="2900" dirty="0">
                <a:latin typeface="Times New Roman" panose="02020603050405020304" pitchFamily="18" charset="0"/>
                <a:cs typeface="Times New Roman" panose="02020603050405020304" pitchFamily="18" charset="0"/>
              </a:rPr>
            </a:br>
            <a:endParaRPr sz="2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Rectangle 4"/>
          <p:cNvSpPr>
            <a:spLocks noChangeArrowheads="1"/>
          </p:cNvSpPr>
          <p:nvPr/>
        </p:nvSpPr>
        <p:spPr bwMode="auto">
          <a:xfrm>
            <a:off x="533400" y="914400"/>
            <a:ext cx="7818438" cy="3416300"/>
          </a:xfrm>
          <a:prstGeom prst="rect">
            <a:avLst/>
          </a:prstGeom>
          <a:noFill/>
          <a:ln>
            <a:noFill/>
          </a:ln>
          <a:effectLst/>
        </p:spPr>
        <p:txBody>
          <a:bodyPr anchor="ctr">
            <a:spAutoFit/>
          </a:bodyPr>
          <a:p>
            <a:r>
              <a:rPr sz="2800" dirty="0">
                <a:latin typeface="Times New Roman" panose="02020603050405020304" pitchFamily="18" charset="0"/>
                <a:cs typeface="Times New Roman" panose="02020603050405020304" pitchFamily="18" charset="0"/>
              </a:rPr>
              <a:t>« В душе каждого ребёнка таится желание свободной театральной игры, в которой он воспроизводит знакомые литературные сюжеты. Именно это активирует его мышление, тренирует память и образное восприятие, развивает воображение и фантазию, совершенствует речь»</a:t>
            </a:r>
            <a:endParaRPr sz="2800" dirty="0">
              <a:latin typeface="Times New Roman" panose="02020603050405020304" pitchFamily="18" charset="0"/>
              <a:cs typeface="Times New Roman" panose="02020603050405020304" pitchFamily="18" charset="0"/>
            </a:endParaRPr>
          </a:p>
          <a:p>
            <a:pPr algn="r"/>
            <a:r>
              <a:rPr sz="2400" dirty="0">
                <a:latin typeface="Arial" panose="020B0604020202020204" pitchFamily="34" charset="0"/>
              </a:rPr>
              <a:t>                                                                                                                      </a:t>
            </a:r>
            <a:r>
              <a:rPr sz="2400" dirty="0">
                <a:latin typeface="Century Schoolbook" panose="02040604050505020304" pitchFamily="18" charset="0"/>
              </a:rPr>
              <a:t>Антипина Е.А.</a:t>
            </a:r>
            <a:endParaRPr lang="ru-RU" altLang="ru-RU" sz="2400" b="1" dirty="0">
              <a:latin typeface="Century Schoolbook" panose="02040604050505020304" pitchFamily="18" charset="0"/>
            </a:endParaRPr>
          </a:p>
        </p:txBody>
      </p:sp>
      <p:sp>
        <p:nvSpPr>
          <p:cNvPr id="4099" name="Rectangle 5"/>
          <p:cNvSpPr>
            <a:spLocks noGrp="1" noChangeArrowheads="1"/>
          </p:cNvSpPr>
          <p:nvPr>
            <p:ph type="title"/>
          </p:nvPr>
        </p:nvSpPr>
        <p:spPr>
          <a:xfrm>
            <a:off x="457200" y="274638"/>
            <a:ext cx="8001000" cy="563563"/>
          </a:xfrm>
        </p:spPr>
        <p:txBody>
          <a:bodyPr vert="horz" anchor="b"/>
          <a:p>
            <a:pPr algn="ctr" eaLnBrk="1" hangingPunct="1"/>
            <a:r>
              <a:rPr lang="ru-RU" altLang="ru-RU" sz="2500" b="1" dirty="0">
                <a:solidFill>
                  <a:srgbClr val="FF0000"/>
                </a:solidFill>
                <a:latin typeface="Times New Roman" panose="02020603050405020304" pitchFamily="18" charset="0"/>
                <a:cs typeface="Times New Roman" panose="02020603050405020304" pitchFamily="18" charset="0"/>
              </a:rPr>
              <a:t>ТЕАТРАЛИЗОВАННАЯ ДЕЯТЕЛЬНОСТЬ В ДЕТСКОМ САДУ</a:t>
            </a:r>
            <a:endParaRPr lang="ru-RU" altLang="ru-RU" sz="2500" b="1" dirty="0">
              <a:solidFill>
                <a:srgbClr val="FF0000"/>
              </a:solidFill>
              <a:latin typeface="Times New Roman" panose="02020603050405020304" pitchFamily="18" charset="0"/>
              <a:ea typeface="Times New Roman" panose="02020603050405020304" pitchFamily="18" charset="0"/>
            </a:endParaRPr>
          </a:p>
        </p:txBody>
      </p:sp>
      <p:pic>
        <p:nvPicPr>
          <p:cNvPr id="26628" name="Рисунок 4" descr="12.jpg"/>
          <p:cNvPicPr>
            <a:picLocks noChangeAspect="1"/>
          </p:cNvPicPr>
          <p:nvPr/>
        </p:nvPicPr>
        <p:blipFill>
          <a:blip r:embed="rId1"/>
          <a:srcRect l="81250" t="40427" r="3906" b="35106"/>
          <a:stretch>
            <a:fillRect/>
          </a:stretch>
        </p:blipFill>
        <p:spPr>
          <a:xfrm rot="-2226791">
            <a:off x="858838" y="4313238"/>
            <a:ext cx="1390650" cy="1544637"/>
          </a:xfrm>
          <a:prstGeom prst="rect">
            <a:avLst/>
          </a:prstGeom>
          <a:noFill/>
          <a:ln w="9525">
            <a:noFill/>
          </a:ln>
        </p:spPr>
      </p:pic>
      <p:pic>
        <p:nvPicPr>
          <p:cNvPr id="26629" name="Рисунок 5" descr="12.jpg"/>
          <p:cNvPicPr>
            <a:picLocks noChangeAspect="1"/>
          </p:cNvPicPr>
          <p:nvPr/>
        </p:nvPicPr>
        <p:blipFill>
          <a:blip r:embed="rId2"/>
          <a:srcRect l="80469" t="73405" r="3906" b="7446"/>
          <a:stretch>
            <a:fillRect/>
          </a:stretch>
        </p:blipFill>
        <p:spPr>
          <a:xfrm rot="414109">
            <a:off x="3267075" y="3968750"/>
            <a:ext cx="1454150" cy="1309688"/>
          </a:xfrm>
          <a:prstGeom prst="rect">
            <a:avLst/>
          </a:prstGeom>
          <a:noFill/>
          <a:ln w="9525">
            <a:noFill/>
          </a:ln>
        </p:spPr>
      </p:pic>
      <p:pic>
        <p:nvPicPr>
          <p:cNvPr id="26630" name="Рисунок 3" descr="12.jpg"/>
          <p:cNvPicPr>
            <a:picLocks noChangeAspect="1"/>
          </p:cNvPicPr>
          <p:nvPr/>
        </p:nvPicPr>
        <p:blipFill>
          <a:blip r:embed="rId3"/>
          <a:srcRect l="80469" t="12766" r="3906" b="68085"/>
          <a:stretch>
            <a:fillRect/>
          </a:stretch>
        </p:blipFill>
        <p:spPr>
          <a:xfrm rot="3035861">
            <a:off x="5902325" y="4700588"/>
            <a:ext cx="1671638" cy="1449387"/>
          </a:xfrm>
          <a:prstGeom prst="rect">
            <a:avLst/>
          </a:prstGeom>
          <a:noFill/>
          <a:ln w="9525">
            <a:noFill/>
          </a:ln>
        </p:spPr>
      </p:pic>
    </p:spTree>
  </p:cSld>
  <p:clrMapOvr>
    <a:masterClrMapping/>
  </p:clrMapOvr>
  <p:transition spd="slow">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Rectangle 4"/>
          <p:cNvSpPr/>
          <p:nvPr/>
        </p:nvSpPr>
        <p:spPr>
          <a:xfrm>
            <a:off x="346075" y="1143000"/>
            <a:ext cx="8382000" cy="4524375"/>
          </a:xfrm>
          <a:prstGeom prst="rect">
            <a:avLst/>
          </a:prstGeom>
          <a:noFill/>
          <a:ln w="9525">
            <a:noFill/>
          </a:ln>
        </p:spPr>
        <p:txBody>
          <a:bodyPr anchor="ctr" anchorCtr="0">
            <a:spAutoFit/>
          </a:bodyPr>
          <a:p>
            <a:r>
              <a:rPr lang="ru-RU" altLang="ru-RU" sz="2400" dirty="0">
                <a:latin typeface="Times New Roman" panose="02020603050405020304" pitchFamily="18" charset="0"/>
                <a:cs typeface="Times New Roman" panose="02020603050405020304" pitchFamily="18" charset="0"/>
              </a:rPr>
              <a:t>Театрализованные игры всегда радуют, часто смешат детей, пользуются у них неизменной любовью. </a:t>
            </a:r>
            <a:r>
              <a:rPr lang="ru-RU" altLang="ru-RU" sz="2400" b="1" dirty="0">
                <a:latin typeface="Times New Roman" panose="02020603050405020304" pitchFamily="18" charset="0"/>
                <a:cs typeface="Times New Roman" panose="02020603050405020304" pitchFamily="18" charset="0"/>
              </a:rPr>
              <a:t>За что? </a:t>
            </a:r>
            <a:endParaRPr lang="ru-RU" altLang="ru-RU" sz="2400" b="1"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Дети видят окружающий мир через образы, краски, звуки. Малыши смеются, когда смеются персонажи, грустят, огорчаются вместе с ними, могут плакать над неудачами любимого героя, всегда готовы прийти к нему на помощь.</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Тематика и содержание театрализованных игр имеют нравственную направленность, которая заключена в каждой сказке, литературном произведении и должна найти место в импровизированных постановках. Это дружба, отзывчивость, доброта, честность, смелость... </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Любимые герои становятся образцами для подражания. </a:t>
            </a:r>
            <a:endParaRPr lang="ru-RU" altLang="ru-RU" sz="2400" dirty="0">
              <a:latin typeface="Arial" panose="020B0604020202020204" pitchFamily="34" charset="0"/>
            </a:endParaRPr>
          </a:p>
        </p:txBody>
      </p:sp>
      <p:sp>
        <p:nvSpPr>
          <p:cNvPr id="4099" name="Rectangle 5"/>
          <p:cNvSpPr>
            <a:spLocks noGrp="1" noChangeArrowheads="1"/>
          </p:cNvSpPr>
          <p:nvPr>
            <p:ph type="title"/>
          </p:nvPr>
        </p:nvSpPr>
        <p:spPr>
          <a:xfrm>
            <a:off x="457200" y="274638"/>
            <a:ext cx="7772400" cy="639763"/>
          </a:xfrm>
        </p:spPr>
        <p:txBody>
          <a:bodyPr vert="horz" anchor="b"/>
          <a:p>
            <a:pPr algn="ctr">
              <a:buNone/>
            </a:pPr>
            <a:r>
              <a:rPr sz="2800" b="1" dirty="0">
                <a:solidFill>
                  <a:srgbClr val="FF0000"/>
                </a:solidFill>
                <a:latin typeface="Times New Roman" panose="02020603050405020304" pitchFamily="18" charset="0"/>
                <a:cs typeface="Times New Roman" panose="02020603050405020304" pitchFamily="18" charset="0"/>
              </a:rPr>
              <a:t>ЧЕМ ХОРОШИ ТЕАТРАЛИЗОВАННЫЕ ИГРЫ?</a:t>
            </a:r>
            <a:endParaRPr sz="2800" b="1" dirty="0">
              <a:solidFill>
                <a:srgbClr val="FF0000"/>
              </a:solidFill>
              <a:latin typeface="Times New Roman" panose="02020603050405020304" pitchFamily="18" charset="0"/>
              <a:ea typeface="Times New Roman" panose="02020603050405020304" pitchFamily="18" charset="0"/>
            </a:endParaRPr>
          </a:p>
        </p:txBody>
      </p:sp>
      <p:pic>
        <p:nvPicPr>
          <p:cNvPr id="27652" name="Picture 4" descr="C:\Users\Галина\AppData\Local\Microsoft\Windows\Temporary Internet Files\Content.IE5\JRNF5AR3\MC900216920[1].wmf"/>
          <p:cNvPicPr>
            <a:picLocks noChangeAspect="1"/>
          </p:cNvPicPr>
          <p:nvPr/>
        </p:nvPicPr>
        <p:blipFill>
          <a:blip r:embed="rId1"/>
          <a:stretch>
            <a:fillRect/>
          </a:stretch>
        </p:blipFill>
        <p:spPr>
          <a:xfrm>
            <a:off x="6900863" y="5667375"/>
            <a:ext cx="1827212" cy="874713"/>
          </a:xfrm>
          <a:prstGeom prst="rect">
            <a:avLst/>
          </a:prstGeom>
          <a:noFill/>
          <a:ln w="9525">
            <a:noFill/>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6082">
                                            <p:txEl>
                                              <p:charRg st="0" end="103"/>
                                            </p:txEl>
                                          </p:spTgt>
                                        </p:tgtEl>
                                        <p:attrNameLst>
                                          <p:attrName>style.visibility</p:attrName>
                                        </p:attrNameLst>
                                      </p:cBhvr>
                                      <p:to>
                                        <p:strVal val="visible"/>
                                      </p:to>
                                    </p:set>
                                    <p:animEffect transition="in" filter="fade">
                                      <p:cBhvr>
                                        <p:cTn id="13" dur="1000"/>
                                        <p:tgtEl>
                                          <p:spTgt spid="46082">
                                            <p:txEl>
                                              <p:charRg st="0" end="103"/>
                                            </p:txEl>
                                          </p:spTgt>
                                        </p:tgtEl>
                                      </p:cBhvr>
                                    </p:animEffect>
                                    <p:anim calcmode="lin" valueType="num">
                                      <p:cBhvr>
                                        <p:cTn id="14" dur="1000" fill="hold"/>
                                        <p:tgtEl>
                                          <p:spTgt spid="46082">
                                            <p:txEl>
                                              <p:charRg st="0" end="103"/>
                                            </p:txEl>
                                          </p:spTgt>
                                        </p:tgtEl>
                                        <p:attrNameLst>
                                          <p:attrName>ppt_x</p:attrName>
                                        </p:attrNameLst>
                                      </p:cBhvr>
                                      <p:tavLst>
                                        <p:tav tm="0">
                                          <p:val>
                                            <p:strVal val="#ppt_x"/>
                                          </p:val>
                                        </p:tav>
                                        <p:tav tm="100000">
                                          <p:val>
                                            <p:strVal val="#ppt_x"/>
                                          </p:val>
                                        </p:tav>
                                      </p:tavLst>
                                    </p:anim>
                                    <p:anim calcmode="lin" valueType="num">
                                      <p:cBhvr>
                                        <p:cTn id="15" dur="1000" fill="hold"/>
                                        <p:tgtEl>
                                          <p:spTgt spid="46082">
                                            <p:txEl>
                                              <p:charRg st="0" end="103"/>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6082">
                                            <p:txEl>
                                              <p:charRg st="103" end="317"/>
                                            </p:txEl>
                                          </p:spTgt>
                                        </p:tgtEl>
                                        <p:attrNameLst>
                                          <p:attrName>style.visibility</p:attrName>
                                        </p:attrNameLst>
                                      </p:cBhvr>
                                      <p:to>
                                        <p:strVal val="visible"/>
                                      </p:to>
                                    </p:set>
                                    <p:animEffect transition="in" filter="fade">
                                      <p:cBhvr>
                                        <p:cTn id="18" dur="1000"/>
                                        <p:tgtEl>
                                          <p:spTgt spid="46082">
                                            <p:txEl>
                                              <p:charRg st="103" end="317"/>
                                            </p:txEl>
                                          </p:spTgt>
                                        </p:tgtEl>
                                      </p:cBhvr>
                                    </p:animEffect>
                                    <p:anim calcmode="lin" valueType="num">
                                      <p:cBhvr>
                                        <p:cTn id="19" dur="1000" fill="hold"/>
                                        <p:tgtEl>
                                          <p:spTgt spid="46082">
                                            <p:txEl>
                                              <p:charRg st="103" end="317"/>
                                            </p:txEl>
                                          </p:spTgt>
                                        </p:tgtEl>
                                        <p:attrNameLst>
                                          <p:attrName>ppt_x</p:attrName>
                                        </p:attrNameLst>
                                      </p:cBhvr>
                                      <p:tavLst>
                                        <p:tav tm="0">
                                          <p:val>
                                            <p:strVal val="#ppt_x"/>
                                          </p:val>
                                        </p:tav>
                                        <p:tav tm="100000">
                                          <p:val>
                                            <p:strVal val="#ppt_x"/>
                                          </p:val>
                                        </p:tav>
                                      </p:tavLst>
                                    </p:anim>
                                    <p:anim calcmode="lin" valueType="num">
                                      <p:cBhvr>
                                        <p:cTn id="20" dur="1000" fill="hold"/>
                                        <p:tgtEl>
                                          <p:spTgt spid="46082">
                                            <p:txEl>
                                              <p:charRg st="103" end="317"/>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6082">
                                            <p:txEl>
                                              <p:charRg st="317" end="569"/>
                                            </p:txEl>
                                          </p:spTgt>
                                        </p:tgtEl>
                                        <p:attrNameLst>
                                          <p:attrName>style.visibility</p:attrName>
                                        </p:attrNameLst>
                                      </p:cBhvr>
                                      <p:to>
                                        <p:strVal val="visible"/>
                                      </p:to>
                                    </p:set>
                                    <p:animEffect transition="in" filter="fade">
                                      <p:cBhvr>
                                        <p:cTn id="23" dur="1000"/>
                                        <p:tgtEl>
                                          <p:spTgt spid="46082">
                                            <p:txEl>
                                              <p:charRg st="317" end="569"/>
                                            </p:txEl>
                                          </p:spTgt>
                                        </p:tgtEl>
                                      </p:cBhvr>
                                    </p:animEffect>
                                    <p:anim calcmode="lin" valueType="num">
                                      <p:cBhvr>
                                        <p:cTn id="24" dur="1000" fill="hold"/>
                                        <p:tgtEl>
                                          <p:spTgt spid="46082">
                                            <p:txEl>
                                              <p:charRg st="317" end="569"/>
                                            </p:txEl>
                                          </p:spTgt>
                                        </p:tgtEl>
                                        <p:attrNameLst>
                                          <p:attrName>ppt_x</p:attrName>
                                        </p:attrNameLst>
                                      </p:cBhvr>
                                      <p:tavLst>
                                        <p:tav tm="0">
                                          <p:val>
                                            <p:strVal val="#ppt_x"/>
                                          </p:val>
                                        </p:tav>
                                        <p:tav tm="100000">
                                          <p:val>
                                            <p:strVal val="#ppt_x"/>
                                          </p:val>
                                        </p:tav>
                                      </p:tavLst>
                                    </p:anim>
                                    <p:anim calcmode="lin" valueType="num">
                                      <p:cBhvr>
                                        <p:cTn id="25" dur="1000" fill="hold"/>
                                        <p:tgtEl>
                                          <p:spTgt spid="46082">
                                            <p:txEl>
                                              <p:charRg st="317" end="569"/>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6082">
                                            <p:txEl>
                                              <p:charRg st="569" end="621"/>
                                            </p:txEl>
                                          </p:spTgt>
                                        </p:tgtEl>
                                        <p:attrNameLst>
                                          <p:attrName>style.visibility</p:attrName>
                                        </p:attrNameLst>
                                      </p:cBhvr>
                                      <p:to>
                                        <p:strVal val="visible"/>
                                      </p:to>
                                    </p:set>
                                    <p:animEffect transition="in" filter="fade">
                                      <p:cBhvr>
                                        <p:cTn id="28" dur="1000"/>
                                        <p:tgtEl>
                                          <p:spTgt spid="46082">
                                            <p:txEl>
                                              <p:charRg st="569" end="621"/>
                                            </p:txEl>
                                          </p:spTgt>
                                        </p:tgtEl>
                                      </p:cBhvr>
                                    </p:animEffect>
                                    <p:anim calcmode="lin" valueType="num">
                                      <p:cBhvr>
                                        <p:cTn id="29" dur="1000" fill="hold"/>
                                        <p:tgtEl>
                                          <p:spTgt spid="46082">
                                            <p:txEl>
                                              <p:charRg st="569" end="621"/>
                                            </p:txEl>
                                          </p:spTgt>
                                        </p:tgtEl>
                                        <p:attrNameLst>
                                          <p:attrName>ppt_x</p:attrName>
                                        </p:attrNameLst>
                                      </p:cBhvr>
                                      <p:tavLst>
                                        <p:tav tm="0">
                                          <p:val>
                                            <p:strVal val="#ppt_x"/>
                                          </p:val>
                                        </p:tav>
                                        <p:tav tm="100000">
                                          <p:val>
                                            <p:strVal val="#ppt_x"/>
                                          </p:val>
                                        </p:tav>
                                      </p:tavLst>
                                    </p:anim>
                                    <p:anim calcmode="lin" valueType="num">
                                      <p:cBhvr>
                                        <p:cTn id="30" dur="1000" fill="hold"/>
                                        <p:tgtEl>
                                          <p:spTgt spid="46082">
                                            <p:txEl>
                                              <p:charRg st="569" end="62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Rectangle 4"/>
          <p:cNvSpPr/>
          <p:nvPr/>
        </p:nvSpPr>
        <p:spPr>
          <a:xfrm>
            <a:off x="330200" y="1219200"/>
            <a:ext cx="8382000" cy="5262563"/>
          </a:xfrm>
          <a:prstGeom prst="rect">
            <a:avLst/>
          </a:prstGeom>
          <a:noFill/>
          <a:ln w="9525">
            <a:noFill/>
          </a:ln>
        </p:spPr>
        <p:txBody>
          <a:bodyPr anchor="ctr" anchorCtr="0">
            <a:spAutoFit/>
          </a:bodyPr>
          <a:p>
            <a:r>
              <a:rPr lang="ru-RU" altLang="ru-RU" sz="2800" dirty="0">
                <a:latin typeface="Times New Roman" panose="02020603050405020304" pitchFamily="18" charset="0"/>
                <a:cs typeface="Times New Roman" panose="02020603050405020304" pitchFamily="18" charset="0"/>
              </a:rPr>
              <a:t>Ребенок начинает отождествлять себя с полюбившимся образом. Способность к такой идентификации и позволяет через образы театрализованной игры оказывать влияние на детей. С удовольствием перевоплощаясь в полюбившийся образ, малыш добровольно принимает и присваивает свойственные ему черты. Самостоятельное разыгрывание роли детьми позволяет формировать опыт нравственного поведения, умение поступать в соответствии с нравственными нормами. Таково влияние на дошкольников как положительных, так и отрицательных образов.</a:t>
            </a:r>
            <a:endParaRPr lang="ru-RU" altLang="ru-RU" sz="2800" dirty="0">
              <a:latin typeface="Times New Roman" panose="02020603050405020304" pitchFamily="18" charset="0"/>
              <a:ea typeface="Times New Roman" panose="02020603050405020304" pitchFamily="18" charset="0"/>
            </a:endParaRPr>
          </a:p>
        </p:txBody>
      </p:sp>
      <p:sp>
        <p:nvSpPr>
          <p:cNvPr id="4099" name="Rectangle 5"/>
          <p:cNvSpPr>
            <a:spLocks noGrp="1" noChangeArrowheads="1"/>
          </p:cNvSpPr>
          <p:nvPr>
            <p:ph type="title"/>
          </p:nvPr>
        </p:nvSpPr>
        <p:spPr>
          <a:xfrm>
            <a:off x="457200" y="274638"/>
            <a:ext cx="7772400" cy="715963"/>
          </a:xfrm>
        </p:spPr>
        <p:txBody>
          <a:bodyPr vert="horz" anchor="b"/>
          <a:p>
            <a:pPr algn="ctr">
              <a:buNone/>
            </a:pPr>
            <a:r>
              <a:rPr sz="2800" b="1" dirty="0">
                <a:solidFill>
                  <a:srgbClr val="FF0000"/>
                </a:solidFill>
                <a:latin typeface="Times New Roman" panose="02020603050405020304" pitchFamily="18" charset="0"/>
                <a:cs typeface="Times New Roman" panose="02020603050405020304" pitchFamily="18" charset="0"/>
              </a:rPr>
              <a:t>ЧЕМ ХОРОШИ ТЕАТРАЛИЗОВАННЫЕ ИГРЫ?</a:t>
            </a:r>
            <a:endParaRPr sz="28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Rectangle 4"/>
          <p:cNvSpPr/>
          <p:nvPr/>
        </p:nvSpPr>
        <p:spPr>
          <a:xfrm>
            <a:off x="304800" y="914400"/>
            <a:ext cx="8382000" cy="4494213"/>
          </a:xfrm>
          <a:prstGeom prst="rect">
            <a:avLst/>
          </a:prstGeom>
          <a:noFill/>
          <a:ln w="9525">
            <a:noFill/>
          </a:ln>
        </p:spPr>
        <p:txBody>
          <a:bodyPr anchor="ctr" anchorCtr="0">
            <a:spAutoFit/>
          </a:bodyPr>
          <a:p>
            <a:r>
              <a:rPr lang="ru-RU" altLang="ru-RU" sz="2600" dirty="0">
                <a:latin typeface="Times New Roman" panose="02020603050405020304" pitchFamily="18" charset="0"/>
                <a:cs typeface="Times New Roman" panose="02020603050405020304" pitchFamily="18" charset="0"/>
              </a:rPr>
              <a:t>Театрализованные игры позволяют решать многие задачи образовательной программы ДОО: от ознакомления с общественными явлениями, формирования элементарных математических представлений до физического совершенствования. </a:t>
            </a:r>
            <a:endParaRPr lang="ru-RU" altLang="ru-RU" sz="2600" dirty="0">
              <a:latin typeface="Times New Roman" panose="02020603050405020304" pitchFamily="18" charset="0"/>
              <a:cs typeface="Times New Roman" panose="02020603050405020304" pitchFamily="18" charset="0"/>
            </a:endParaRPr>
          </a:p>
          <a:p>
            <a:r>
              <a:rPr lang="ru-RU" altLang="ru-RU" sz="2600" dirty="0">
                <a:latin typeface="Times New Roman" panose="02020603050405020304" pitchFamily="18" charset="0"/>
                <a:cs typeface="Times New Roman" panose="02020603050405020304" pitchFamily="18" charset="0"/>
              </a:rPr>
              <a:t>Образное, яркое изображение социальной действительности, явлений природы знакомит детей с окружающим миром во всем его многообразии. А умело поставленные вопросы побуждают их думать, анализировать довольно сложные ситуации, делать выводы и обобщения. </a:t>
            </a:r>
            <a:endParaRPr lang="ru-RU" altLang="ru-RU" sz="2600" dirty="0">
              <a:latin typeface="Times New Roman" panose="02020603050405020304" pitchFamily="18" charset="0"/>
              <a:ea typeface="Times New Roman" panose="02020603050405020304" pitchFamily="18" charset="0"/>
            </a:endParaRPr>
          </a:p>
        </p:txBody>
      </p:sp>
      <p:sp>
        <p:nvSpPr>
          <p:cNvPr id="4099" name="Rectangle 5"/>
          <p:cNvSpPr>
            <a:spLocks noGrp="1" noChangeArrowheads="1"/>
          </p:cNvSpPr>
          <p:nvPr>
            <p:ph type="title"/>
          </p:nvPr>
        </p:nvSpPr>
        <p:spPr>
          <a:xfrm>
            <a:off x="319088" y="-25400"/>
            <a:ext cx="8369300" cy="787400"/>
          </a:xfrm>
        </p:spPr>
        <p:txBody>
          <a:bodyPr vert="horz" anchor="b"/>
          <a:p>
            <a:pPr algn="ctr">
              <a:buNone/>
            </a:pPr>
            <a:r>
              <a:rPr sz="2800" b="1" dirty="0">
                <a:solidFill>
                  <a:srgbClr val="FF0000"/>
                </a:solidFill>
                <a:latin typeface="Times New Roman" panose="02020603050405020304" pitchFamily="18" charset="0"/>
                <a:cs typeface="Times New Roman" panose="02020603050405020304" pitchFamily="18" charset="0"/>
              </a:rPr>
              <a:t>ЧЕМ ХОРОШИ ТЕАТРАЛИЗОВАННЫЕ ИГРЫ?</a:t>
            </a:r>
            <a:endParaRPr sz="2800" b="1" dirty="0">
              <a:solidFill>
                <a:srgbClr val="FF0000"/>
              </a:solidFill>
              <a:latin typeface="Times New Roman" panose="02020603050405020304" pitchFamily="18" charset="0"/>
              <a:ea typeface="Times New Roman" panose="02020603050405020304" pitchFamily="18" charset="0"/>
            </a:endParaRPr>
          </a:p>
        </p:txBody>
      </p:sp>
      <p:pic>
        <p:nvPicPr>
          <p:cNvPr id="29700" name="Picture 4" descr="C:\Users\Галина\AppData\Local\Microsoft\Windows\Temporary Internet Files\Content.IE5\JRNF5AR3\MC900216920[1].wmf"/>
          <p:cNvPicPr>
            <a:picLocks noChangeAspect="1"/>
          </p:cNvPicPr>
          <p:nvPr/>
        </p:nvPicPr>
        <p:blipFill>
          <a:blip r:embed="rId1"/>
          <a:stretch>
            <a:fillRect/>
          </a:stretch>
        </p:blipFill>
        <p:spPr>
          <a:xfrm>
            <a:off x="6867525" y="5334000"/>
            <a:ext cx="1827213" cy="1219200"/>
          </a:xfrm>
          <a:prstGeom prst="rect">
            <a:avLst/>
          </a:prstGeom>
          <a:noFill/>
          <a:ln w="9525">
            <a:noFill/>
          </a:ln>
        </p:spPr>
      </p:pic>
    </p:spTree>
  </p:cSld>
  <p:clrMapOvr>
    <a:masterClrMapping/>
  </p:clrMapOvr>
  <p:transition spd="slow">
    <p:wedg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Rectangle 4"/>
          <p:cNvSpPr/>
          <p:nvPr/>
        </p:nvSpPr>
        <p:spPr>
          <a:xfrm>
            <a:off x="330200" y="1371600"/>
            <a:ext cx="8382000" cy="4832350"/>
          </a:xfrm>
          <a:prstGeom prst="rect">
            <a:avLst/>
          </a:prstGeom>
          <a:noFill/>
          <a:ln w="9525">
            <a:noFill/>
          </a:ln>
        </p:spPr>
        <p:txBody>
          <a:bodyPr anchor="ctr" anchorCtr="0">
            <a:spAutoFit/>
          </a:bodyPr>
          <a:p>
            <a:r>
              <a:rPr lang="ru-RU" altLang="ru-RU" sz="2800" dirty="0">
                <a:latin typeface="Times New Roman" panose="02020603050405020304" pitchFamily="18" charset="0"/>
                <a:cs typeface="Times New Roman" panose="02020603050405020304" pitchFamily="18" charset="0"/>
              </a:rPr>
              <a:t>С умственным развитием тесно связано и совершенствование речи. В процессе работы над выразительностью реплик персонажей, собственных высказываний незаметно активизируется словарь ребенка, совершенствуется звуковая сторона речи. Новая роль, особенно диалог персонажей, ставит ребенка перед необходимостью ясно, четко, понятно изъясняться. У него улучшается диалогическая речь, ее грамматический строй, он начинает активно пользоваться словарем, который, в свою очередь, тоже пополняется.</a:t>
            </a:r>
            <a:endParaRPr lang="ru-RU" altLang="ru-RU" sz="2800" dirty="0">
              <a:latin typeface="Times New Roman" panose="02020603050405020304" pitchFamily="18" charset="0"/>
              <a:ea typeface="Times New Roman" panose="02020603050405020304" pitchFamily="18" charset="0"/>
            </a:endParaRPr>
          </a:p>
        </p:txBody>
      </p:sp>
      <p:sp>
        <p:nvSpPr>
          <p:cNvPr id="4099" name="Rectangle 5"/>
          <p:cNvSpPr>
            <a:spLocks noGrp="1" noChangeArrowheads="1"/>
          </p:cNvSpPr>
          <p:nvPr>
            <p:ph type="title"/>
          </p:nvPr>
        </p:nvSpPr>
        <p:spPr>
          <a:xfrm>
            <a:off x="457200" y="274638"/>
            <a:ext cx="8077200" cy="792163"/>
          </a:xfrm>
        </p:spPr>
        <p:txBody>
          <a:bodyPr vert="horz" anchor="b"/>
          <a:p>
            <a:pPr algn="ctr">
              <a:buNone/>
            </a:pPr>
            <a:r>
              <a:rPr sz="2500" b="1" dirty="0">
                <a:solidFill>
                  <a:srgbClr val="FF0000"/>
                </a:solidFill>
                <a:latin typeface="Times New Roman" panose="02020603050405020304" pitchFamily="18" charset="0"/>
                <a:cs typeface="Times New Roman" panose="02020603050405020304" pitchFamily="18" charset="0"/>
              </a:rPr>
              <a:t>ЧЕМ ХОРОШИ ТЕАТРАЛИЗОВАННЫЕ ИГРЫ?</a:t>
            </a:r>
            <a:endParaRPr sz="25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Прямоугольник 2"/>
          <p:cNvSpPr/>
          <p:nvPr/>
        </p:nvSpPr>
        <p:spPr>
          <a:xfrm>
            <a:off x="2670175" y="304800"/>
            <a:ext cx="3657600" cy="609600"/>
          </a:xfrm>
          <a:prstGeom prst="rect">
            <a:avLst/>
          </a:prstGeom>
          <a:ln w="38100"/>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dirty="0">
                <a:solidFill>
                  <a:srgbClr val="000000"/>
                </a:solidFill>
                <a:latin typeface="Times New Roman" panose="02020603050405020304" pitchFamily="18" charset="0"/>
                <a:cs typeface="Times New Roman" panose="02020603050405020304" pitchFamily="18" charset="0"/>
              </a:rPr>
              <a:t>Театрализованные игры</a:t>
            </a:r>
            <a:endParaRPr sz="2400" dirty="0">
              <a:solidFill>
                <a:srgbClr val="000000"/>
              </a:solidFill>
              <a:latin typeface="Times New Roman" panose="02020603050405020304" pitchFamily="18" charset="0"/>
              <a:ea typeface="Times New Roman" panose="02020603050405020304" pitchFamily="18" charset="0"/>
            </a:endParaRPr>
          </a:p>
        </p:txBody>
      </p:sp>
      <p:sp>
        <p:nvSpPr>
          <p:cNvPr id="4" name="Прямоугольник 3"/>
          <p:cNvSpPr/>
          <p:nvPr/>
        </p:nvSpPr>
        <p:spPr>
          <a:xfrm>
            <a:off x="381000" y="1303338"/>
            <a:ext cx="3200400" cy="685800"/>
          </a:xfrm>
          <a:prstGeom prst="rect">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dirty="0">
                <a:solidFill>
                  <a:srgbClr val="000000"/>
                </a:solidFill>
                <a:latin typeface="Times New Roman" panose="02020603050405020304" pitchFamily="18" charset="0"/>
                <a:cs typeface="Times New Roman" panose="02020603050405020304" pitchFamily="18" charset="0"/>
              </a:rPr>
              <a:t>Режиссерские игры</a:t>
            </a:r>
            <a:endParaRPr sz="2400" dirty="0">
              <a:solidFill>
                <a:srgbClr val="000000"/>
              </a:solidFill>
              <a:latin typeface="Times New Roman" panose="02020603050405020304" pitchFamily="18" charset="0"/>
              <a:ea typeface="Times New Roman" panose="02020603050405020304" pitchFamily="18" charset="0"/>
            </a:endParaRPr>
          </a:p>
        </p:txBody>
      </p:sp>
      <p:sp>
        <p:nvSpPr>
          <p:cNvPr id="5" name="Прямоугольник 4"/>
          <p:cNvSpPr/>
          <p:nvPr/>
        </p:nvSpPr>
        <p:spPr>
          <a:xfrm>
            <a:off x="5334000" y="1303338"/>
            <a:ext cx="3200400" cy="685800"/>
          </a:xfrm>
          <a:prstGeom prst="rect">
            <a:avLst/>
          </a:prstGeom>
          <a:ln w="38100"/>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dirty="0">
                <a:solidFill>
                  <a:srgbClr val="000000"/>
                </a:solidFill>
                <a:latin typeface="Times New Roman" panose="02020603050405020304" pitchFamily="18" charset="0"/>
                <a:cs typeface="Times New Roman" panose="02020603050405020304" pitchFamily="18" charset="0"/>
              </a:rPr>
              <a:t>Игры- драматизации</a:t>
            </a:r>
            <a:endParaRPr sz="2400" dirty="0">
              <a:solidFill>
                <a:srgbClr val="000000"/>
              </a:solidFill>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533400" y="2514600"/>
            <a:ext cx="3200400" cy="4191000"/>
          </a:xfrm>
          <a:prstGeom prst="rect">
            <a:avLst/>
          </a:prstGeom>
          <a:ln w="38100"/>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Times New Roman" panose="02020603050405020304" pitchFamily="18" charset="0"/>
                <a:cs typeface="Times New Roman" panose="02020603050405020304" pitchFamily="18" charset="0"/>
              </a:rPr>
              <a:t>виды театров:</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настольный театр игрушек;</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настольный театр картинок;</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театр – аквариум;</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театр – книжка;</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театр на фланелеграфе;</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теневой театр</a:t>
            </a:r>
            <a:endParaRPr sz="2400" dirty="0">
              <a:solidFill>
                <a:srgbClr val="000000"/>
              </a:solidFill>
              <a:latin typeface="Times New Roman" panose="02020603050405020304" pitchFamily="18" charset="0"/>
              <a:cs typeface="Times New Roman" panose="02020603050405020304" pitchFamily="18" charset="0"/>
            </a:endParaRPr>
          </a:p>
          <a:p>
            <a:pPr lvl="0" algn="ctr" eaLnBrk="1" hangingPunct="1">
              <a:buNone/>
            </a:pPr>
            <a:endParaRPr sz="2000" dirty="0">
              <a:solidFill>
                <a:srgbClr val="000000"/>
              </a:solidFill>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5105400" y="2514600"/>
            <a:ext cx="3429000" cy="4038600"/>
          </a:xfrm>
          <a:prstGeom prst="rect">
            <a:avLst/>
          </a:prstGeom>
          <a:ln w="38100"/>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игра- драматизация с пальчиками;</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игра-драматизация с куклами бибабо;</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игра-имитация;</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игра-импровизация;</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ролевые диалоги;</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инсценировки;</a:t>
            </a:r>
            <a:endParaRPr sz="2400" dirty="0">
              <a:solidFill>
                <a:srgbClr val="000000"/>
              </a:solidFill>
              <a:latin typeface="Times New Roman" panose="02020603050405020304" pitchFamily="18" charset="0"/>
              <a:cs typeface="Times New Roman" panose="02020603050405020304" pitchFamily="18" charset="0"/>
            </a:endParaRPr>
          </a:p>
          <a:p>
            <a:pPr lvl="0" eaLnBrk="1" hangingPunct="1">
              <a:buNone/>
            </a:pPr>
            <a:r>
              <a:rPr sz="2400" dirty="0">
                <a:solidFill>
                  <a:srgbClr val="000000"/>
                </a:solidFill>
                <a:latin typeface="Times New Roman" panose="02020603050405020304" pitchFamily="18" charset="0"/>
                <a:cs typeface="Times New Roman" panose="02020603050405020304" pitchFamily="18" charset="0"/>
              </a:rPr>
              <a:t>- постановки спектаклей</a:t>
            </a:r>
            <a:endParaRPr sz="2400" dirty="0">
              <a:solidFill>
                <a:srgbClr val="000000"/>
              </a:solidFill>
              <a:latin typeface="Times New Roman" panose="02020603050405020304" pitchFamily="18" charset="0"/>
              <a:ea typeface="Times New Roman" panose="02020603050405020304" pitchFamily="18" charset="0"/>
            </a:endParaRPr>
          </a:p>
        </p:txBody>
      </p:sp>
      <p:cxnSp>
        <p:nvCxnSpPr>
          <p:cNvPr id="9" name="Прямая со стрелкой 8"/>
          <p:cNvCxnSpPr/>
          <p:nvPr/>
        </p:nvCxnSpPr>
        <p:spPr>
          <a:xfrm>
            <a:off x="5867400" y="914400"/>
            <a:ext cx="457200" cy="38893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 name="Прямая со стрелкой 10"/>
          <p:cNvCxnSpPr/>
          <p:nvPr/>
        </p:nvCxnSpPr>
        <p:spPr>
          <a:xfrm flipH="1">
            <a:off x="2438400" y="914400"/>
            <a:ext cx="533400" cy="38893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Прямая со стрелкой 12"/>
          <p:cNvCxnSpPr>
            <a:stCxn id="4" idx="2"/>
          </p:cNvCxnSpPr>
          <p:nvPr/>
        </p:nvCxnSpPr>
        <p:spPr>
          <a:xfrm>
            <a:off x="1981200" y="1989138"/>
            <a:ext cx="0" cy="5254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Прямая со стрелкой 14"/>
          <p:cNvCxnSpPr>
            <a:endCxn id="7" idx="0"/>
          </p:cNvCxnSpPr>
          <p:nvPr/>
        </p:nvCxnSpPr>
        <p:spPr>
          <a:xfrm>
            <a:off x="6819900" y="1989138"/>
            <a:ext cx="0" cy="5254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Rectangle 4"/>
          <p:cNvSpPr/>
          <p:nvPr/>
        </p:nvSpPr>
        <p:spPr>
          <a:xfrm>
            <a:off x="296863" y="244475"/>
            <a:ext cx="8458200" cy="6216650"/>
          </a:xfrm>
          <a:prstGeom prst="rect">
            <a:avLst/>
          </a:prstGeom>
          <a:noFill/>
          <a:ln w="9525">
            <a:noFill/>
          </a:ln>
        </p:spPr>
        <p:txBody>
          <a:bodyPr anchor="ctr" anchorCtr="0">
            <a:spAutoFit/>
          </a:bodyPr>
          <a:p>
            <a:r>
              <a:rPr lang="ru-RU" altLang="ru-RU" sz="2400" b="1" dirty="0">
                <a:solidFill>
                  <a:srgbClr val="FF0000"/>
                </a:solidFill>
                <a:latin typeface="Times New Roman" panose="02020603050405020304" pitchFamily="18" charset="0"/>
                <a:cs typeface="Times New Roman" panose="02020603050405020304" pitchFamily="18" charset="0"/>
              </a:rPr>
              <a:t>Театрализованные игры можно разделить на две основные группы:</a:t>
            </a:r>
            <a:endParaRPr lang="ru-RU" altLang="ru-RU" sz="2400" b="1" dirty="0">
              <a:solidFill>
                <a:srgbClr val="FF0000"/>
              </a:solidFill>
              <a:latin typeface="Times New Roman" panose="02020603050405020304" pitchFamily="18" charset="0"/>
              <a:cs typeface="Times New Roman" panose="02020603050405020304" pitchFamily="18" charset="0"/>
            </a:endParaRPr>
          </a:p>
          <a:p>
            <a:r>
              <a:rPr lang="ru-RU" altLang="ru-RU" sz="2400" b="1" dirty="0">
                <a:latin typeface="Times New Roman" panose="02020603050405020304" pitchFamily="18" charset="0"/>
                <a:cs typeface="Times New Roman" panose="02020603050405020304" pitchFamily="18" charset="0"/>
              </a:rPr>
              <a:t>-  игры – драматизации</a:t>
            </a:r>
            <a:r>
              <a:rPr lang="ru-RU" altLang="ru-RU" sz="2400" dirty="0">
                <a:latin typeface="Times New Roman" panose="02020603050405020304" pitchFamily="18" charset="0"/>
                <a:cs typeface="Times New Roman" panose="02020603050405020304" pitchFamily="18" charset="0"/>
              </a:rPr>
              <a:t>;</a:t>
            </a:r>
            <a:endParaRPr lang="ru-RU" altLang="ru-RU" sz="2400" dirty="0">
              <a:latin typeface="Times New Roman" panose="02020603050405020304" pitchFamily="18" charset="0"/>
              <a:cs typeface="Times New Roman" panose="02020603050405020304" pitchFamily="18" charset="0"/>
            </a:endParaRPr>
          </a:p>
          <a:p>
            <a:r>
              <a:rPr lang="ru-RU" altLang="ru-RU" sz="2400" b="1" dirty="0">
                <a:latin typeface="Times New Roman" panose="02020603050405020304" pitchFamily="18" charset="0"/>
                <a:cs typeface="Times New Roman" panose="02020603050405020304" pitchFamily="18" charset="0"/>
              </a:rPr>
              <a:t>- режиссерские игры.</a:t>
            </a:r>
            <a:endParaRPr lang="ru-RU" altLang="ru-RU" sz="2400" b="1"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	</a:t>
            </a:r>
            <a:r>
              <a:rPr lang="ru-RU" altLang="ru-RU" sz="2400" b="1" dirty="0">
                <a:solidFill>
                  <a:srgbClr val="FF0000"/>
                </a:solidFill>
                <a:latin typeface="Times New Roman" panose="02020603050405020304" pitchFamily="18" charset="0"/>
                <a:cs typeface="Times New Roman" panose="02020603050405020304" pitchFamily="18" charset="0"/>
              </a:rPr>
              <a:t>В играх – драматизациях </a:t>
            </a:r>
            <a:r>
              <a:rPr lang="ru-RU" altLang="ru-RU" sz="2400" dirty="0">
                <a:latin typeface="Times New Roman" panose="02020603050405020304" pitchFamily="18" charset="0"/>
                <a:cs typeface="Times New Roman" panose="02020603050405020304" pitchFamily="18" charset="0"/>
              </a:rPr>
              <a:t>– ребенок исполняя роль в качестве «артиста» самостоятельно создает образ с помощью комплекса средств вербальной и невербальной выразительности. </a:t>
            </a:r>
            <a:r>
              <a:rPr lang="ru-RU" altLang="ru-RU" sz="2400" b="1" dirty="0">
                <a:solidFill>
                  <a:srgbClr val="FF0000"/>
                </a:solidFill>
                <a:latin typeface="Times New Roman" panose="02020603050405020304" pitchFamily="18" charset="0"/>
                <a:cs typeface="Times New Roman" panose="02020603050405020304" pitchFamily="18" charset="0"/>
              </a:rPr>
              <a:t>Видами драматизации являются</a:t>
            </a:r>
            <a:r>
              <a:rPr lang="ru-RU" altLang="ru-RU" sz="2400" dirty="0">
                <a:latin typeface="Times New Roman" panose="02020603050405020304" pitchFamily="18" charset="0"/>
                <a:cs typeface="Times New Roman" panose="02020603050405020304" pitchFamily="18" charset="0"/>
              </a:rPr>
              <a:t>:</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 игры – имитации образов животных, людей, литературных персонажей;</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 ролевые диалоги на основе текста;</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 инсценировки произведений;</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 постановки спектаклей по одному или нескольким произведениям;</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 игры – импровизации с разыгрыванием сюжета без предварительной подготовки. </a:t>
            </a:r>
            <a:endParaRPr lang="ru-RU" altLang="ru-RU" sz="2400" dirty="0">
              <a:latin typeface="Times New Roman" panose="02020603050405020304" pitchFamily="18" charset="0"/>
              <a:cs typeface="Times New Roman" panose="02020603050405020304" pitchFamily="18" charset="0"/>
            </a:endParaRPr>
          </a:p>
          <a:p>
            <a:endParaRPr lang="ru-RU" altLang="ru-RU" sz="1400" dirty="0">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Rectangle 4"/>
          <p:cNvSpPr/>
          <p:nvPr/>
        </p:nvSpPr>
        <p:spPr>
          <a:xfrm>
            <a:off x="258763" y="152400"/>
            <a:ext cx="8458200" cy="3754438"/>
          </a:xfrm>
          <a:prstGeom prst="rect">
            <a:avLst/>
          </a:prstGeom>
          <a:noFill/>
          <a:ln w="9525">
            <a:noFill/>
          </a:ln>
        </p:spPr>
        <p:txBody>
          <a:bodyPr anchor="ctr" anchorCtr="0">
            <a:spAutoFit/>
          </a:bodyPr>
          <a:p>
            <a:r>
              <a:rPr lang="ru-RU" altLang="ru-RU" sz="2800" b="1" dirty="0">
                <a:solidFill>
                  <a:srgbClr val="FF0000"/>
                </a:solidFill>
                <a:latin typeface="Times New Roman" panose="02020603050405020304" pitchFamily="18" charset="0"/>
                <a:cs typeface="Times New Roman" panose="02020603050405020304" pitchFamily="18" charset="0"/>
              </a:rPr>
              <a:t>В режиссерской игре </a:t>
            </a:r>
            <a:r>
              <a:rPr lang="ru-RU" altLang="ru-RU" sz="2800" dirty="0">
                <a:latin typeface="Times New Roman" panose="02020603050405020304" pitchFamily="18" charset="0"/>
                <a:cs typeface="Times New Roman" panose="02020603050405020304" pitchFamily="18" charset="0"/>
              </a:rPr>
              <a:t>«артистами» являются игрушки или их заместители, а ребенок, организуя деятельность как «сценарист» и «режиссер» управляет «артистами».</a:t>
            </a:r>
            <a:endParaRPr lang="ru-RU" altLang="ru-RU" sz="2800" dirty="0">
              <a:latin typeface="Times New Roman" panose="02020603050405020304" pitchFamily="18" charset="0"/>
              <a:cs typeface="Times New Roman" panose="02020603050405020304" pitchFamily="18" charset="0"/>
            </a:endParaRPr>
          </a:p>
          <a:p>
            <a:r>
              <a:rPr lang="ru-RU" altLang="ru-RU" sz="2800" dirty="0">
                <a:latin typeface="Times New Roman" panose="02020603050405020304" pitchFamily="18" charset="0"/>
                <a:cs typeface="Times New Roman" panose="02020603050405020304" pitchFamily="18" charset="0"/>
              </a:rPr>
              <a:t>Озвучивая «героев» и комментируя сюжет, он пользуется различными средствами выразительности. </a:t>
            </a:r>
            <a:r>
              <a:rPr lang="ru-RU" altLang="ru-RU" sz="2800" b="1" dirty="0">
                <a:solidFill>
                  <a:srgbClr val="FF0000"/>
                </a:solidFill>
                <a:latin typeface="Times New Roman" panose="02020603050405020304" pitchFamily="18" charset="0"/>
                <a:cs typeface="Times New Roman" panose="02020603050405020304" pitchFamily="18" charset="0"/>
              </a:rPr>
              <a:t>Виды режиссерских игр </a:t>
            </a:r>
            <a:r>
              <a:rPr lang="ru-RU" altLang="ru-RU" sz="2800" dirty="0">
                <a:latin typeface="Times New Roman" panose="02020603050405020304" pitchFamily="18" charset="0"/>
                <a:cs typeface="Times New Roman" panose="02020603050405020304" pitchFamily="18" charset="0"/>
              </a:rPr>
              <a:t>определяются в соответствии с разнообразием используемых театров. </a:t>
            </a:r>
            <a:endParaRPr lang="ru-RU" altLang="ru-RU" sz="2800" dirty="0">
              <a:latin typeface="Times New Roman" panose="02020603050405020304" pitchFamily="18" charset="0"/>
              <a:cs typeface="Times New Roman" panose="02020603050405020304" pitchFamily="18" charset="0"/>
            </a:endParaRPr>
          </a:p>
          <a:p>
            <a:endParaRPr lang="ru-RU" altLang="ru-RU" sz="1400" dirty="0">
              <a:latin typeface="Times New Roman" panose="02020603050405020304" pitchFamily="18" charset="0"/>
              <a:ea typeface="Times New Roman" panose="02020603050405020304" pitchFamily="18" charset="0"/>
            </a:endParaRPr>
          </a:p>
        </p:txBody>
      </p:sp>
      <p:pic>
        <p:nvPicPr>
          <p:cNvPr id="33795" name="Picture 4" descr="C:\Users\Галина\Desktop\съезд\0023-015-Teatr-Bibabo.jpg"/>
          <p:cNvPicPr>
            <a:picLocks noChangeAspect="1"/>
          </p:cNvPicPr>
          <p:nvPr/>
        </p:nvPicPr>
        <p:blipFill>
          <a:blip r:embed="rId1"/>
          <a:stretch>
            <a:fillRect/>
          </a:stretch>
        </p:blipFill>
        <p:spPr>
          <a:xfrm>
            <a:off x="533400" y="3733800"/>
            <a:ext cx="2971800" cy="2971800"/>
          </a:xfrm>
          <a:prstGeom prst="rect">
            <a:avLst/>
          </a:prstGeom>
          <a:noFill/>
          <a:ln w="9525">
            <a:noFill/>
          </a:ln>
        </p:spPr>
      </p:pic>
      <p:pic>
        <p:nvPicPr>
          <p:cNvPr id="33796" name="Picture 4" descr="C:\Users\Сергей\Desktop\IMG_1091.jpg"/>
          <p:cNvPicPr>
            <a:picLocks noChangeAspect="1"/>
          </p:cNvPicPr>
          <p:nvPr/>
        </p:nvPicPr>
        <p:blipFill>
          <a:blip r:embed="rId2"/>
          <a:stretch>
            <a:fillRect/>
          </a:stretch>
        </p:blipFill>
        <p:spPr>
          <a:xfrm>
            <a:off x="4759325" y="3906838"/>
            <a:ext cx="3048000" cy="2646362"/>
          </a:xfrm>
          <a:prstGeom prst="rect">
            <a:avLst/>
          </a:prstGeom>
          <a:noFill/>
          <a:ln w="9525">
            <a:noFill/>
          </a:ln>
        </p:spPr>
      </p:pic>
    </p:spTree>
  </p:cSld>
  <p:clrMapOvr>
    <a:masterClrMapping/>
  </p:clrMapOvr>
  <p:transition spd="slow">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vert="horz" anchor="b"/>
          <a:p>
            <a:pPr algn="ctr">
              <a:buNone/>
            </a:pPr>
            <a:r>
              <a:rPr dirty="0">
                <a:solidFill>
                  <a:srgbClr val="FF0000"/>
                </a:solidFill>
                <a:latin typeface="Times New Roman" panose="02020603050405020304" pitchFamily="18" charset="0"/>
                <a:cs typeface="Times New Roman" panose="02020603050405020304" pitchFamily="18" charset="0"/>
              </a:rPr>
              <a:t>АКТУАЛЬНОСТЬ ИССЛЕДОВАНИЯ</a:t>
            </a:r>
            <a:endParaRPr dirty="0">
              <a:solidFill>
                <a:srgbClr val="FF0000"/>
              </a:solidFill>
              <a:latin typeface="Times New Roman" panose="02020603050405020304" pitchFamily="18" charset="0"/>
              <a:ea typeface="Times New Roman" panose="02020603050405020304" pitchFamily="18" charset="0"/>
            </a:endParaRPr>
          </a:p>
        </p:txBody>
      </p:sp>
      <p:sp>
        <p:nvSpPr>
          <p:cNvPr id="16387" name="Содержимое 2"/>
          <p:cNvSpPr>
            <a:spLocks noGrp="1"/>
          </p:cNvSpPr>
          <p:nvPr>
            <p:ph sz="quarter" idx="1"/>
          </p:nvPr>
        </p:nvSpPr>
        <p:spPr>
          <a:xfrm>
            <a:off x="457200" y="1600200"/>
            <a:ext cx="8153400" cy="4572000"/>
          </a:xfrm>
          <a:ln/>
        </p:spPr>
        <p:txBody>
          <a:bodyPr vert="horz" wrap="square" lIns="91440" tIns="45720" rIns="91440" bIns="45720" anchor="t" anchorCtr="0"/>
          <a:p>
            <a:pPr>
              <a:buClr>
                <a:schemeClr val="accent1"/>
              </a:buClr>
              <a:buSzPct val="70000"/>
              <a:buFont typeface="Wingdings" panose="05000000000000000000" pitchFamily="2" charset="2"/>
            </a:pPr>
            <a:r>
              <a:rPr lang="ru-RU" altLang="ru-RU" sz="1600" dirty="0">
                <a:latin typeface="Times New Roman" panose="02020603050405020304" pitchFamily="18" charset="0"/>
                <a:cs typeface="Times New Roman" panose="02020603050405020304" pitchFamily="18" charset="0"/>
              </a:rPr>
              <a:t>Актуальность формирования коммуникативных умений возрастает в связи с особенностями социального окружения ребенка, в котором часто наблюдаются дефицит воспитанности, доброты, доброжелательности, речевой культуры. Очень важно в период дошкольного детства уделять большое внимание формированию коммуникативных умений у детей, так как именно в этот период закладывается фундамент моральных принципов, развивается эмоционально-волевая сфера личности, формируется продуктивный опыт повседневного общения. Успешное развитие коммуникативных умений – это часть социальной компетентности, означающей готовность ребенка к встрече с новыми социальными ситуациями. Значение сформированности коммуникативных умений становится более очевидным на этапе перехода ребенка к обучению в школе, когда отсутствие элементарных умений затрудняет общение ребенка со сверстниками и взрослыми, приводит к возрастанию тревожности и нарушает процесс обучения в целом. Это является значимым, так как формирование личности, способной к организации межличностного взаимодействия, решению коммуникативных задач обеспечивает успешную ее адаптацию в современном социокультурном пространстве.</a:t>
            </a:r>
            <a:endParaRPr lang="ru-RU" altLang="ru-RU" sz="16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Rectangle 4"/>
          <p:cNvSpPr/>
          <p:nvPr/>
        </p:nvSpPr>
        <p:spPr>
          <a:xfrm>
            <a:off x="228600" y="533400"/>
            <a:ext cx="8458200" cy="954088"/>
          </a:xfrm>
          <a:prstGeom prst="rect">
            <a:avLst/>
          </a:prstGeom>
          <a:noFill/>
          <a:ln w="9525">
            <a:noFill/>
          </a:ln>
        </p:spPr>
        <p:txBody>
          <a:bodyPr anchor="ctr" anchorCtr="0">
            <a:spAutoFit/>
          </a:bodyPr>
          <a:p>
            <a:pPr algn="ctr"/>
            <a:r>
              <a:rPr lang="ru-RU" altLang="ru-RU" sz="2800" b="1" dirty="0">
                <a:solidFill>
                  <a:srgbClr val="FF0000"/>
                </a:solidFill>
                <a:latin typeface="Times New Roman" panose="02020603050405020304" pitchFamily="18" charset="0"/>
                <a:cs typeface="Times New Roman" panose="02020603050405020304" pitchFamily="18" charset="0"/>
              </a:rPr>
              <a:t>Как организовать работу по театрализованной деятельности в ДОО?</a:t>
            </a:r>
            <a:endParaRPr lang="ru-RU" altLang="ru-RU" sz="2800" b="1" dirty="0">
              <a:solidFill>
                <a:srgbClr val="FF0000"/>
              </a:solidFill>
              <a:latin typeface="Times New Roman" panose="02020603050405020304" pitchFamily="18" charset="0"/>
              <a:ea typeface="Times New Roman" panose="02020603050405020304" pitchFamily="18" charset="0"/>
            </a:endParaRPr>
          </a:p>
        </p:txBody>
      </p:sp>
      <p:pic>
        <p:nvPicPr>
          <p:cNvPr id="34819" name="Объект 3"/>
          <p:cNvPicPr>
            <a:picLocks noGrp="1" noChangeAspect="1"/>
          </p:cNvPicPr>
          <p:nvPr>
            <p:ph sz="quarter" idx="1"/>
          </p:nvPr>
        </p:nvPicPr>
        <p:blipFill>
          <a:blip r:embed="rId1"/>
          <a:srcRect/>
          <a:stretch>
            <a:fillRect/>
          </a:stretch>
        </p:blipFill>
        <p:spPr>
          <a:xfrm>
            <a:off x="304800" y="1752600"/>
            <a:ext cx="3886200" cy="2744788"/>
          </a:xfrm>
          <a:ln/>
        </p:spPr>
      </p:pic>
      <p:pic>
        <p:nvPicPr>
          <p:cNvPr id="34820" name="Объект 6"/>
          <p:cNvPicPr>
            <a:picLocks noGrp="1" noChangeAspect="1"/>
          </p:cNvPicPr>
          <p:nvPr>
            <p:ph sz="quarter" idx="2"/>
          </p:nvPr>
        </p:nvPicPr>
        <p:blipFill>
          <a:blip r:embed="rId2"/>
          <a:srcRect/>
          <a:stretch>
            <a:fillRect/>
          </a:stretch>
        </p:blipFill>
        <p:spPr>
          <a:xfrm>
            <a:off x="4457700" y="2362200"/>
            <a:ext cx="4267200" cy="3200400"/>
          </a:xfrm>
          <a:ln/>
        </p:spPr>
      </p:pic>
    </p:spTree>
  </p:cSld>
  <p:clrMapOvr>
    <a:masterClrMapping/>
  </p:clrMapOvr>
  <p:transition spd="slow">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4"/>
          <p:cNvSpPr/>
          <p:nvPr/>
        </p:nvSpPr>
        <p:spPr>
          <a:xfrm>
            <a:off x="290513" y="4648200"/>
            <a:ext cx="8570912" cy="1938338"/>
          </a:xfrm>
          <a:prstGeom prst="rect">
            <a:avLst/>
          </a:prstGeom>
          <a:noFill/>
          <a:ln w="9525">
            <a:noFill/>
          </a:ln>
        </p:spPr>
        <p:txBody>
          <a:bodyPr anchor="ctr" anchorCtr="0">
            <a:spAutoFit/>
          </a:bodyPr>
          <a:p>
            <a:r>
              <a:rPr lang="ru-RU" altLang="ru-RU" sz="2400" dirty="0">
                <a:latin typeface="Times New Roman" panose="02020603050405020304" pitchFamily="18" charset="0"/>
                <a:cs typeface="Times New Roman" panose="02020603050405020304" pitchFamily="18" charset="0"/>
              </a:rPr>
              <a:t>Для организации  детской театрализованной  деятельности нужны пособия, атрибуты, куклы различных систем, формирующие у детей  определенные  умения и навыки, стимулирующие детское творчество(песенное, танцевальное, игровое), побуждающее к импровизации.</a:t>
            </a:r>
            <a:endParaRPr lang="ru-RU" altLang="ru-RU" sz="2400" dirty="0">
              <a:latin typeface="Times New Roman" panose="02020603050405020304" pitchFamily="18" charset="0"/>
              <a:ea typeface="Times New Roman" panose="02020603050405020304" pitchFamily="18" charset="0"/>
            </a:endParaRPr>
          </a:p>
        </p:txBody>
      </p:sp>
      <p:pic>
        <p:nvPicPr>
          <p:cNvPr id="35843" name="Picture 2"/>
          <p:cNvPicPr>
            <a:picLocks noChangeAspect="1"/>
          </p:cNvPicPr>
          <p:nvPr/>
        </p:nvPicPr>
        <p:blipFill>
          <a:blip r:embed="rId1"/>
          <a:stretch>
            <a:fillRect/>
          </a:stretch>
        </p:blipFill>
        <p:spPr>
          <a:xfrm>
            <a:off x="533400" y="228600"/>
            <a:ext cx="7924800" cy="4419600"/>
          </a:xfrm>
          <a:prstGeom prst="rect">
            <a:avLst/>
          </a:prstGeom>
          <a:noFill/>
          <a:ln w="9525">
            <a:noFill/>
          </a:ln>
        </p:spPr>
      </p:pic>
    </p:spTree>
  </p:cSld>
  <p:clrMapOvr>
    <a:masterClrMapping/>
  </p:clrMapOvr>
  <p:transition spd="slow">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Rectangle 4"/>
          <p:cNvSpPr/>
          <p:nvPr/>
        </p:nvSpPr>
        <p:spPr>
          <a:xfrm>
            <a:off x="287338" y="582613"/>
            <a:ext cx="8458200" cy="1568450"/>
          </a:xfrm>
          <a:prstGeom prst="rect">
            <a:avLst/>
          </a:prstGeom>
          <a:noFill/>
          <a:ln w="9525">
            <a:noFill/>
          </a:ln>
        </p:spPr>
        <p:txBody>
          <a:bodyPr anchor="ctr" anchorCtr="0">
            <a:spAutoFit/>
          </a:bodyPr>
          <a:p>
            <a:r>
              <a:rPr lang="ru-RU" altLang="ru-RU" sz="2400" dirty="0">
                <a:latin typeface="Times New Roman" panose="02020603050405020304" pitchFamily="18" charset="0"/>
                <a:cs typeface="Times New Roman" panose="02020603050405020304" pitchFamily="18" charset="0"/>
              </a:rPr>
              <a:t>В целях реализации индивидуальных интересов, склонностей и потребностей дошкольников предметно-развивающая среда должна обеспечивать право и свободу каждого ребенка на любимое занятие или театрализацию любимого произведения. </a:t>
            </a:r>
            <a:endParaRPr lang="ru-RU" altLang="ru-RU" sz="2400" dirty="0">
              <a:latin typeface="Times New Roman" panose="02020603050405020304" pitchFamily="18" charset="0"/>
              <a:ea typeface="Times New Roman" panose="02020603050405020304" pitchFamily="18" charset="0"/>
            </a:endParaRPr>
          </a:p>
        </p:txBody>
      </p:sp>
      <p:pic>
        <p:nvPicPr>
          <p:cNvPr id="36867" name="Объект 3"/>
          <p:cNvPicPr>
            <a:picLocks noGrp="1" noChangeAspect="1"/>
          </p:cNvPicPr>
          <p:nvPr>
            <p:ph sz="quarter" idx="2"/>
          </p:nvPr>
        </p:nvPicPr>
        <p:blipFill>
          <a:blip r:embed="rId1"/>
          <a:srcRect/>
          <a:stretch>
            <a:fillRect/>
          </a:stretch>
        </p:blipFill>
        <p:spPr>
          <a:xfrm>
            <a:off x="623888" y="2635250"/>
            <a:ext cx="3886200" cy="3924300"/>
          </a:xfrm>
          <a:ln/>
        </p:spPr>
      </p:pic>
      <p:pic>
        <p:nvPicPr>
          <p:cNvPr id="36868" name="Объект 8"/>
          <p:cNvPicPr>
            <a:picLocks noGrp="1" noChangeAspect="1"/>
          </p:cNvPicPr>
          <p:nvPr>
            <p:ph sz="quarter" idx="4"/>
          </p:nvPr>
        </p:nvPicPr>
        <p:blipFill>
          <a:blip r:embed="rId2"/>
          <a:srcRect/>
          <a:stretch>
            <a:fillRect/>
          </a:stretch>
        </p:blipFill>
        <p:spPr>
          <a:xfrm>
            <a:off x="4783138" y="2590800"/>
            <a:ext cx="3971925" cy="3590925"/>
          </a:xfrm>
          <a:ln/>
        </p:spPr>
      </p:pic>
    </p:spTree>
  </p:cSld>
  <p:clrMapOvr>
    <a:masterClrMapping/>
  </p:clrMapOvr>
  <p:transition spd="slow">
    <p:wedg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9" name="Rectangle 3"/>
          <p:cNvSpPr>
            <a:spLocks noGrp="1" noChangeArrowheads="1"/>
          </p:cNvSpPr>
          <p:nvPr>
            <p:ph sz="quarter" idx="1"/>
          </p:nvPr>
        </p:nvSpPr>
        <p:spPr>
          <a:xfrm>
            <a:off x="152400" y="457200"/>
            <a:ext cx="8686800" cy="4873625"/>
          </a:xfrm>
        </p:spPr>
        <p:txBody>
          <a:bodyPr vert="horz" wrap="square" lIns="91440" tIns="45720" rIns="91440" bIns="45720" numCol="1" anchor="t" anchorCtr="0" compatLnSpc="1"/>
          <a:p>
            <a:pPr marL="0" indent="0" algn="ctr">
              <a:buClr>
                <a:schemeClr val="accent1"/>
              </a:buClr>
              <a:buSzPct val="70000"/>
              <a:buFont typeface="Wingdings" panose="05000000000000000000" pitchFamily="2" charset="2"/>
              <a:buNone/>
            </a:pPr>
            <a:r>
              <a:rPr b="1" dirty="0">
                <a:solidFill>
                  <a:srgbClr val="FF0000"/>
                </a:solidFill>
                <a:latin typeface="Times New Roman" panose="02020603050405020304" pitchFamily="18" charset="0"/>
                <a:cs typeface="Times New Roman" panose="02020603050405020304" pitchFamily="18" charset="0"/>
              </a:rPr>
              <a:t>Театральные уголки могут быть  представлены  следующими материалами:</a:t>
            </a:r>
            <a:endParaRPr b="1" dirty="0">
              <a:solidFill>
                <a:srgbClr val="FF0000"/>
              </a:solidFill>
              <a:latin typeface="Times New Roman" panose="02020603050405020304" pitchFamily="18" charset="0"/>
              <a:cs typeface="Times New Roman" panose="02020603050405020304" pitchFamily="18" charset="0"/>
            </a:endParaRPr>
          </a:p>
          <a:p>
            <a:pPr marL="0" indent="0" eaLnBrk="1" hangingPunct="1">
              <a:lnSpc>
                <a:spcPct val="80000"/>
              </a:lnSpc>
              <a:buClr>
                <a:schemeClr val="accent1"/>
              </a:buClr>
              <a:buSzPct val="70000"/>
              <a:buFont typeface="Wingdings" panose="05000000000000000000" pitchFamily="2" charset="2"/>
              <a:buNone/>
            </a:pPr>
            <a:r>
              <a:rPr lang="ru-RU" altLang="ru-RU" sz="2600" dirty="0">
                <a:latin typeface="Times New Roman" panose="02020603050405020304" pitchFamily="18" charset="0"/>
                <a:cs typeface="Times New Roman" panose="02020603050405020304" pitchFamily="18" charset="0"/>
              </a:rPr>
              <a:t> </a:t>
            </a:r>
            <a:r>
              <a:rPr lang="ru-RU" altLang="ru-RU" dirty="0">
                <a:latin typeface="Times New Roman" panose="02020603050405020304" pitchFamily="18" charset="0"/>
                <a:cs typeface="Times New Roman" panose="02020603050405020304" pitchFamily="18" charset="0"/>
              </a:rPr>
              <a:t>В них отводится место для режиссёрских игр с пальчиковым, настольным театром.</a:t>
            </a:r>
            <a:endParaRPr lang="ru-RU" altLang="ru-RU" dirty="0">
              <a:latin typeface="Times New Roman" panose="02020603050405020304" pitchFamily="18" charset="0"/>
              <a:cs typeface="Times New Roman" panose="02020603050405020304" pitchFamily="18" charset="0"/>
            </a:endParaRPr>
          </a:p>
          <a:p>
            <a:pPr marL="0" indent="0" eaLnBrk="1" hangingPunct="1">
              <a:lnSpc>
                <a:spcPct val="80000"/>
              </a:lnSpc>
              <a:buClr>
                <a:schemeClr val="accent1"/>
              </a:buClr>
              <a:buSzPct val="70000"/>
              <a:buFont typeface="Wingdings" panose="05000000000000000000" pitchFamily="2" charset="2"/>
              <a:buNone/>
            </a:pPr>
            <a:endParaRPr lang="ru-RU" altLang="ru-RU" b="1" dirty="0">
              <a:solidFill>
                <a:srgbClr val="FF0000"/>
              </a:solidFill>
              <a:latin typeface="Times New Roman" panose="02020603050405020304" pitchFamily="18" charset="0"/>
              <a:cs typeface="Times New Roman" panose="02020603050405020304" pitchFamily="18" charset="0"/>
            </a:endParaRPr>
          </a:p>
          <a:p>
            <a:pPr marL="0" indent="0" eaLnBrk="1" hangingPunct="1">
              <a:lnSpc>
                <a:spcPct val="80000"/>
              </a:lnSpc>
              <a:buClr>
                <a:schemeClr val="accent1"/>
              </a:buClr>
              <a:buSzPct val="70000"/>
              <a:buFont typeface="Wingdings" panose="05000000000000000000" pitchFamily="2" charset="2"/>
              <a:buNone/>
            </a:pPr>
            <a:r>
              <a:rPr lang="ru-RU" altLang="ru-RU" dirty="0">
                <a:latin typeface="Times New Roman" panose="02020603050405020304" pitchFamily="18" charset="0"/>
                <a:cs typeface="Times New Roman" panose="02020603050405020304" pitchFamily="18" charset="0"/>
              </a:rPr>
              <a:t>-различные виды театров: бибабо, настольный, театр на фланелеграфе и др.;</a:t>
            </a:r>
            <a:endParaRPr lang="ru-RU" altLang="ru-RU" dirty="0">
              <a:latin typeface="Times New Roman" panose="02020603050405020304" pitchFamily="18" charset="0"/>
              <a:cs typeface="Times New Roman" panose="02020603050405020304" pitchFamily="18" charset="0"/>
            </a:endParaRPr>
          </a:p>
          <a:p>
            <a:pPr marL="0" indent="0" eaLnBrk="1" hangingPunct="1">
              <a:lnSpc>
                <a:spcPct val="80000"/>
              </a:lnSpc>
              <a:buClr>
                <a:schemeClr val="accent1"/>
              </a:buClr>
              <a:buSzPct val="70000"/>
              <a:buFont typeface="Wingdings" panose="05000000000000000000" pitchFamily="2" charset="2"/>
              <a:buNone/>
            </a:pPr>
            <a:endParaRPr lang="ru-RU" altLang="ru-RU" dirty="0">
              <a:latin typeface="Times New Roman" panose="02020603050405020304" pitchFamily="18" charset="0"/>
              <a:cs typeface="Times New Roman" panose="02020603050405020304" pitchFamily="18" charset="0"/>
            </a:endParaRPr>
          </a:p>
          <a:p>
            <a:pPr marL="0" indent="0" eaLnBrk="1" hangingPunct="1">
              <a:lnSpc>
                <a:spcPct val="80000"/>
              </a:lnSpc>
              <a:buClr>
                <a:schemeClr val="accent1"/>
              </a:buClr>
              <a:buSzPct val="70000"/>
              <a:buFont typeface="Wingdings" panose="05000000000000000000" pitchFamily="2" charset="2"/>
              <a:buNone/>
            </a:pPr>
            <a:r>
              <a:rPr lang="ru-RU" altLang="ru-RU" dirty="0">
                <a:latin typeface="Times New Roman" panose="02020603050405020304" pitchFamily="18" charset="0"/>
                <a:cs typeface="Times New Roman" panose="02020603050405020304" pitchFamily="18" charset="0"/>
              </a:rPr>
              <a:t>-реквизит для разыгрывания сценок и спектаклей: набор кукол, ширмы для кукольного театра, костюмы, элементы костюмов, маски;</a:t>
            </a:r>
            <a:endParaRPr lang="ru-RU" altLang="ru-RU" dirty="0">
              <a:latin typeface="Times New Roman" panose="02020603050405020304" pitchFamily="18" charset="0"/>
              <a:cs typeface="Times New Roman" panose="02020603050405020304" pitchFamily="18" charset="0"/>
            </a:endParaRPr>
          </a:p>
          <a:p>
            <a:pPr marL="0" indent="0" eaLnBrk="1" hangingPunct="1">
              <a:lnSpc>
                <a:spcPct val="80000"/>
              </a:lnSpc>
              <a:buClr>
                <a:schemeClr val="accent1"/>
              </a:buClr>
              <a:buSzPct val="70000"/>
              <a:buFont typeface="Wingdings" panose="05000000000000000000" pitchFamily="2" charset="2"/>
              <a:buNone/>
            </a:pPr>
            <a:endParaRPr lang="ru-RU" altLang="ru-RU" dirty="0">
              <a:latin typeface="Times New Roman" panose="02020603050405020304" pitchFamily="18" charset="0"/>
              <a:cs typeface="Times New Roman" panose="02020603050405020304" pitchFamily="18" charset="0"/>
            </a:endParaRPr>
          </a:p>
          <a:p>
            <a:pPr marL="0" indent="0" eaLnBrk="1" hangingPunct="1">
              <a:lnSpc>
                <a:spcPct val="80000"/>
              </a:lnSpc>
              <a:buClr>
                <a:schemeClr val="accent1"/>
              </a:buClr>
              <a:buSzPct val="70000"/>
              <a:buFont typeface="Wingdings" panose="05000000000000000000" pitchFamily="2" charset="2"/>
              <a:buNone/>
            </a:pPr>
            <a:r>
              <a:rPr lang="ru-RU" altLang="ru-RU" dirty="0">
                <a:latin typeface="Times New Roman" panose="02020603050405020304" pitchFamily="18" charset="0"/>
                <a:cs typeface="Times New Roman" panose="02020603050405020304" pitchFamily="18" charset="0"/>
              </a:rPr>
              <a:t>-атрибуты для различных игровых позиций: театральный реквизит,  декорации, сценарии, книги, образцы музыкальных произведений, афиши, касса, билеты, карандаши, краски, клей, виды бумаги, природный материал.</a:t>
            </a:r>
            <a:endParaRPr lang="ru-RU" altLang="ru-RU" dirty="0">
              <a:latin typeface="Times New Roman" panose="02020603050405020304" pitchFamily="18" charset="0"/>
              <a:cs typeface="Times New Roman" panose="02020603050405020304" pitchFamily="18" charset="0"/>
            </a:endParaRPr>
          </a:p>
          <a:p>
            <a:pPr marL="0" indent="0" eaLnBrk="1" hangingPunct="1">
              <a:lnSpc>
                <a:spcPct val="90000"/>
              </a:lnSpc>
              <a:buClr>
                <a:schemeClr val="accent1"/>
              </a:buClr>
              <a:buSzPct val="70000"/>
              <a:buFont typeface="Wingdings" panose="05000000000000000000" pitchFamily="2" charset="2"/>
              <a:buNone/>
            </a:pPr>
            <a:endParaRPr lang="ru-RU" altLang="ru-RU" dirty="0"/>
          </a:p>
        </p:txBody>
      </p:sp>
    </p:spTree>
  </p:cSld>
  <p:clrMapOvr>
    <a:masterClrMapping/>
  </p:clrMapOvr>
  <p:transition spd="slow">
    <p:wheel spokes="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9" name="Rectangle 3"/>
          <p:cNvSpPr>
            <a:spLocks noGrp="1" noChangeArrowheads="1"/>
          </p:cNvSpPr>
          <p:nvPr>
            <p:ph sz="quarter" idx="1"/>
          </p:nvPr>
        </p:nvSpPr>
        <p:spPr>
          <a:xfrm>
            <a:off x="152400" y="152400"/>
            <a:ext cx="8686800" cy="4873625"/>
          </a:xfrm>
        </p:spPr>
        <p:txBody>
          <a:bodyPr vert="horz" wrap="square" lIns="91440" tIns="45720" rIns="91440" bIns="45720" numCol="1" anchor="t" anchorCtr="0" compatLnSpc="1"/>
          <a:p>
            <a:pPr marL="87630" indent="-12700">
              <a:buClr>
                <a:schemeClr val="accent1"/>
              </a:buClr>
              <a:buSzPct val="70000"/>
              <a:buFont typeface="Wingdings" panose="05000000000000000000" pitchFamily="2" charset="2"/>
              <a:buNone/>
            </a:pPr>
            <a:r>
              <a:rPr dirty="0">
                <a:latin typeface="Times New Roman" panose="02020603050405020304" pitchFamily="18" charset="0"/>
                <a:cs typeface="Times New Roman" panose="02020603050405020304" pitchFamily="18" charset="0"/>
              </a:rPr>
              <a:t>Развитие любознательности и исследовательского интереса основано на создании спектра возможностей для моделирования, поиска и экспериментирования с различными материалами при подготовке атрибутов, декораций и костюмов к спектаклям. </a:t>
            </a:r>
            <a:endParaRPr dirty="0">
              <a:latin typeface="Times New Roman" panose="02020603050405020304" pitchFamily="18" charset="0"/>
              <a:cs typeface="Times New Roman" panose="02020603050405020304" pitchFamily="18" charset="0"/>
            </a:endParaRPr>
          </a:p>
          <a:p>
            <a:pPr marL="87630" indent="-12700">
              <a:buClr>
                <a:schemeClr val="accent1"/>
              </a:buClr>
              <a:buSzPct val="70000"/>
              <a:buFont typeface="Wingdings" panose="05000000000000000000" pitchFamily="2" charset="2"/>
              <a:buNone/>
            </a:pPr>
            <a:r>
              <a:rPr dirty="0">
                <a:latin typeface="Times New Roman" panose="02020603050405020304" pitchFamily="18" charset="0"/>
                <a:cs typeface="Times New Roman" panose="02020603050405020304" pitchFamily="18" charset="0"/>
              </a:rPr>
              <a:t>Для этого в зоне театрализованной деятельности необходимо иметь разнообразный природный и бросовый материал, ткани, костюмы для ряжения.</a:t>
            </a:r>
            <a:endParaRPr dirty="0">
              <a:latin typeface="Times New Roman" panose="02020603050405020304" pitchFamily="18" charset="0"/>
              <a:cs typeface="Times New Roman" panose="02020603050405020304" pitchFamily="18" charset="0"/>
            </a:endParaRPr>
          </a:p>
          <a:p>
            <a:pPr marL="87630" indent="-12700" eaLnBrk="1" hangingPunct="1">
              <a:lnSpc>
                <a:spcPct val="90000"/>
              </a:lnSpc>
              <a:buClr>
                <a:schemeClr val="accent1"/>
              </a:buClr>
              <a:buSzPct val="70000"/>
              <a:buFont typeface="Wingdings" panose="05000000000000000000" pitchFamily="2" charset="2"/>
              <a:buNone/>
            </a:pPr>
            <a:r>
              <a:rPr dirty="0">
                <a:latin typeface="Times New Roman" panose="02020603050405020304" pitchFamily="18" charset="0"/>
                <a:cs typeface="Times New Roman" panose="02020603050405020304" pitchFamily="18" charset="0"/>
              </a:rPr>
              <a:t>Учитывая полоролевые особенности детей в уголках для театрализованной деятельности размещаются оборудование и материалы, отвечающие интересам как мальчиков, так и девочек.</a:t>
            </a:r>
            <a:endParaRPr dirty="0">
              <a:latin typeface="Times New Roman" panose="02020603050405020304" pitchFamily="18" charset="0"/>
              <a:cs typeface="Times New Roman" panose="02020603050405020304" pitchFamily="18" charset="0"/>
            </a:endParaRPr>
          </a:p>
          <a:p>
            <a:pPr marL="87630" indent="-12700" eaLnBrk="1" hangingPunct="1">
              <a:lnSpc>
                <a:spcPct val="90000"/>
              </a:lnSpc>
              <a:buClr>
                <a:schemeClr val="accent1"/>
              </a:buClr>
              <a:buSzPct val="70000"/>
              <a:buFont typeface="Wingdings" panose="05000000000000000000" pitchFamily="2" charset="2"/>
              <a:buNone/>
            </a:pPr>
            <a:endParaRPr lang="ru-RU" altLang="ru-RU" dirty="0"/>
          </a:p>
        </p:txBody>
      </p:sp>
      <p:pic>
        <p:nvPicPr>
          <p:cNvPr id="38915" name="Picture 3"/>
          <p:cNvPicPr>
            <a:picLocks noChangeAspect="1"/>
          </p:cNvPicPr>
          <p:nvPr/>
        </p:nvPicPr>
        <p:blipFill>
          <a:blip r:embed="rId1"/>
          <a:stretch>
            <a:fillRect/>
          </a:stretch>
        </p:blipFill>
        <p:spPr>
          <a:xfrm>
            <a:off x="4572000" y="4267200"/>
            <a:ext cx="1978025" cy="2363788"/>
          </a:xfrm>
          <a:prstGeom prst="rect">
            <a:avLst/>
          </a:prstGeom>
          <a:noFill/>
          <a:ln w="9525">
            <a:noFill/>
          </a:ln>
        </p:spPr>
      </p:pic>
      <p:pic>
        <p:nvPicPr>
          <p:cNvPr id="38916" name="Picture 3" descr="C:\Users\Галина\AppData\Local\Microsoft\Windows\Temporary Internet Files\Content.IE5\3B7KLNOH\MC900196118[1].wmf"/>
          <p:cNvPicPr>
            <a:picLocks noChangeAspect="1"/>
          </p:cNvPicPr>
          <p:nvPr/>
        </p:nvPicPr>
        <p:blipFill>
          <a:blip r:embed="rId2"/>
          <a:stretch>
            <a:fillRect/>
          </a:stretch>
        </p:blipFill>
        <p:spPr>
          <a:xfrm>
            <a:off x="7010400" y="5334000"/>
            <a:ext cx="1854200" cy="1271588"/>
          </a:xfrm>
          <a:prstGeom prst="rect">
            <a:avLst/>
          </a:prstGeom>
          <a:noFill/>
          <a:ln w="9525">
            <a:noFill/>
          </a:ln>
        </p:spPr>
      </p:pic>
      <p:pic>
        <p:nvPicPr>
          <p:cNvPr id="38917" name="Picture 5" descr="C:\Users\Сергей\Desktop\IMG_1095.jpg"/>
          <p:cNvPicPr>
            <a:picLocks noChangeAspect="1"/>
          </p:cNvPicPr>
          <p:nvPr/>
        </p:nvPicPr>
        <p:blipFill>
          <a:blip r:embed="rId3"/>
          <a:stretch>
            <a:fillRect/>
          </a:stretch>
        </p:blipFill>
        <p:spPr>
          <a:xfrm>
            <a:off x="1066800" y="4648200"/>
            <a:ext cx="2676525" cy="1811338"/>
          </a:xfrm>
          <a:prstGeom prst="rect">
            <a:avLst/>
          </a:prstGeom>
          <a:noFill/>
          <a:ln w="9525">
            <a:noFill/>
          </a:ln>
        </p:spPr>
      </p:pic>
    </p:spTree>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Rectangle 4"/>
          <p:cNvSpPr/>
          <p:nvPr/>
        </p:nvSpPr>
        <p:spPr>
          <a:xfrm>
            <a:off x="225425" y="1524000"/>
            <a:ext cx="8620125" cy="4524375"/>
          </a:xfrm>
          <a:prstGeom prst="rect">
            <a:avLst/>
          </a:prstGeom>
          <a:noFill/>
          <a:ln w="9525">
            <a:noFill/>
          </a:ln>
        </p:spPr>
        <p:txBody>
          <a:bodyPr anchor="ctr" anchorCtr="0">
            <a:spAutoFit/>
          </a:bodyPr>
          <a:p>
            <a:r>
              <a:rPr lang="ru-RU" altLang="ru-RU" sz="2400" b="1" dirty="0">
                <a:solidFill>
                  <a:srgbClr val="000000"/>
                </a:solidFill>
                <a:latin typeface="Times New Roman" panose="02020603050405020304" pitchFamily="18" charset="0"/>
                <a:cs typeface="Times New Roman" panose="02020603050405020304" pitchFamily="18" charset="0"/>
              </a:rPr>
              <a:t>1 этап: Знакомство с произведением. Выразительное  чтение  произведения, создание эмоционального  настроения;</a:t>
            </a:r>
            <a:endParaRPr lang="ru-RU" altLang="ru-RU" sz="2400" b="1" dirty="0">
              <a:solidFill>
                <a:srgbClr val="000000"/>
              </a:solidFill>
              <a:latin typeface="Times New Roman" panose="02020603050405020304" pitchFamily="18" charset="0"/>
              <a:cs typeface="Times New Roman" panose="02020603050405020304" pitchFamily="18" charset="0"/>
            </a:endParaRPr>
          </a:p>
          <a:p>
            <a:endParaRPr lang="ru-RU" altLang="ru-RU" sz="2400" b="1" dirty="0">
              <a:solidFill>
                <a:srgbClr val="000000"/>
              </a:solidFill>
              <a:latin typeface="Times New Roman" panose="02020603050405020304" pitchFamily="18" charset="0"/>
              <a:cs typeface="Times New Roman" panose="02020603050405020304" pitchFamily="18" charset="0"/>
            </a:endParaRPr>
          </a:p>
          <a:p>
            <a:r>
              <a:rPr lang="ru-RU" altLang="ru-RU" sz="2400" b="1" dirty="0">
                <a:solidFill>
                  <a:srgbClr val="000000"/>
                </a:solidFill>
                <a:latin typeface="Times New Roman" panose="02020603050405020304" pitchFamily="18" charset="0"/>
                <a:cs typeface="Times New Roman" panose="02020603050405020304" pitchFamily="18" charset="0"/>
              </a:rPr>
              <a:t>2 этап: Беседа, поясняющая и выясняющая понимание не только содержания, но и отдельных средств выразительности;</a:t>
            </a:r>
            <a:endParaRPr lang="ru-RU" altLang="ru-RU" sz="2400" b="1" dirty="0">
              <a:solidFill>
                <a:srgbClr val="000000"/>
              </a:solidFill>
              <a:latin typeface="Times New Roman" panose="02020603050405020304" pitchFamily="18" charset="0"/>
              <a:cs typeface="Times New Roman" panose="02020603050405020304" pitchFamily="18" charset="0"/>
            </a:endParaRPr>
          </a:p>
          <a:p>
            <a:endParaRPr lang="ru-RU" altLang="ru-RU" sz="2400" b="1" dirty="0">
              <a:solidFill>
                <a:srgbClr val="000000"/>
              </a:solidFill>
              <a:latin typeface="Times New Roman" panose="02020603050405020304" pitchFamily="18" charset="0"/>
              <a:cs typeface="Times New Roman" panose="02020603050405020304" pitchFamily="18" charset="0"/>
            </a:endParaRPr>
          </a:p>
          <a:p>
            <a:r>
              <a:rPr lang="ru-RU" altLang="ru-RU" sz="2400" b="1" dirty="0">
                <a:solidFill>
                  <a:srgbClr val="000000"/>
                </a:solidFill>
                <a:latin typeface="Times New Roman" panose="02020603050405020304" pitchFamily="18" charset="0"/>
                <a:cs typeface="Times New Roman" panose="02020603050405020304" pitchFamily="18" charset="0"/>
              </a:rPr>
              <a:t> 3 этап: Возвращение к тексту, привлекая детей к проговариванию его отдельных фрагментов;</a:t>
            </a:r>
            <a:endParaRPr lang="ru-RU" altLang="ru-RU" sz="2400" b="1" dirty="0">
              <a:solidFill>
                <a:srgbClr val="000000"/>
              </a:solidFill>
              <a:latin typeface="Times New Roman" panose="02020603050405020304" pitchFamily="18" charset="0"/>
              <a:cs typeface="Times New Roman" panose="02020603050405020304" pitchFamily="18" charset="0"/>
            </a:endParaRPr>
          </a:p>
          <a:p>
            <a:endParaRPr lang="ru-RU" altLang="ru-RU" sz="2400" b="1" dirty="0">
              <a:solidFill>
                <a:srgbClr val="000000"/>
              </a:solidFill>
              <a:latin typeface="Times New Roman" panose="02020603050405020304" pitchFamily="18" charset="0"/>
              <a:cs typeface="Times New Roman" panose="02020603050405020304" pitchFamily="18" charset="0"/>
            </a:endParaRPr>
          </a:p>
          <a:p>
            <a:br>
              <a:rPr lang="ru-RU" altLang="ru-RU" sz="2400" b="1" dirty="0">
                <a:solidFill>
                  <a:srgbClr val="000000"/>
                </a:solidFill>
                <a:latin typeface="Times New Roman" panose="02020603050405020304" pitchFamily="18" charset="0"/>
                <a:cs typeface="Times New Roman" panose="02020603050405020304" pitchFamily="18" charset="0"/>
              </a:rPr>
            </a:br>
            <a:endParaRPr lang="ru-RU" altLang="ru-RU" sz="2400" b="1" dirty="0">
              <a:solidFill>
                <a:srgbClr val="000000"/>
              </a:solidFill>
              <a:latin typeface="Times New Roman" panose="02020603050405020304" pitchFamily="18" charset="0"/>
              <a:ea typeface="Times New Roman" panose="02020603050405020304" pitchFamily="18" charset="0"/>
            </a:endParaRPr>
          </a:p>
        </p:txBody>
      </p:sp>
      <p:sp>
        <p:nvSpPr>
          <p:cNvPr id="39939" name="Прямоугольник 1"/>
          <p:cNvSpPr/>
          <p:nvPr/>
        </p:nvSpPr>
        <p:spPr>
          <a:xfrm>
            <a:off x="304800" y="228600"/>
            <a:ext cx="8534400" cy="1631950"/>
          </a:xfrm>
          <a:prstGeom prst="rect">
            <a:avLst/>
          </a:prstGeom>
          <a:noFill/>
          <a:ln w="9525">
            <a:noFill/>
          </a:ln>
        </p:spPr>
        <p:txBody>
          <a:bodyPr>
            <a:spAutoFit/>
          </a:bodyPr>
          <a:p>
            <a:pPr algn="ctr" eaLnBrk="1" hangingPunct="1">
              <a:buFont typeface="Wingdings" panose="05000000000000000000" pitchFamily="2" charset="2"/>
            </a:pPr>
            <a:r>
              <a:rPr lang="ru-RU" altLang="ru-RU" sz="2000" b="1" dirty="0">
                <a:latin typeface="Times New Roman" panose="02020603050405020304" pitchFamily="18" charset="0"/>
                <a:cs typeface="Times New Roman" panose="02020603050405020304" pitchFamily="18" charset="0"/>
              </a:rPr>
              <a:t>Подготовка к театрализованной деятельности детей должна проходить в несколько этапов.</a:t>
            </a:r>
            <a:endParaRPr lang="ru-RU" altLang="ru-RU" sz="2000" b="1" dirty="0">
              <a:latin typeface="Times New Roman" panose="02020603050405020304" pitchFamily="18" charset="0"/>
              <a:cs typeface="Times New Roman" panose="02020603050405020304" pitchFamily="18" charset="0"/>
            </a:endParaRPr>
          </a:p>
          <a:p>
            <a:pPr algn="ctr" eaLnBrk="1" hangingPunct="1"/>
            <a:r>
              <a:rPr lang="ru-RU" altLang="ru-RU" sz="2000" b="1" dirty="0">
                <a:solidFill>
                  <a:srgbClr val="FF0000"/>
                </a:solidFill>
                <a:latin typeface="Times New Roman" panose="02020603050405020304" pitchFamily="18" charset="0"/>
                <a:cs typeface="Times New Roman" panose="02020603050405020304" pitchFamily="18" charset="0"/>
              </a:rPr>
              <a:t>ЭТАПЫ   РАБОТЫ  ПРИ ОРГАНИЗАЦИИ </a:t>
            </a:r>
            <a:endParaRPr lang="ru-RU" altLang="ru-RU" sz="2000" b="1" dirty="0">
              <a:solidFill>
                <a:srgbClr val="FF0000"/>
              </a:solidFill>
              <a:latin typeface="Times New Roman" panose="02020603050405020304" pitchFamily="18" charset="0"/>
              <a:cs typeface="Times New Roman" panose="02020603050405020304" pitchFamily="18" charset="0"/>
            </a:endParaRPr>
          </a:p>
          <a:p>
            <a:pPr algn="ctr" eaLnBrk="1" hangingPunct="1"/>
            <a:r>
              <a:rPr lang="ru-RU" altLang="ru-RU" sz="2000" b="1" dirty="0">
                <a:solidFill>
                  <a:srgbClr val="FF0000"/>
                </a:solidFill>
                <a:latin typeface="Times New Roman" panose="02020603050405020304" pitchFamily="18" charset="0"/>
                <a:cs typeface="Times New Roman" panose="02020603050405020304" pitchFamily="18" charset="0"/>
              </a:rPr>
              <a:t>ТЕАТРАЛИЗОВАННОЙ ДЕЯТЕЛЬНОСТИ:</a:t>
            </a:r>
            <a:br>
              <a:rPr lang="ru-RU" altLang="ru-RU" sz="2000" dirty="0">
                <a:solidFill>
                  <a:srgbClr val="000000"/>
                </a:solidFill>
                <a:latin typeface="Times New Roman" panose="02020603050405020304" pitchFamily="18" charset="0"/>
                <a:cs typeface="Times New Roman" panose="02020603050405020304" pitchFamily="18" charset="0"/>
              </a:rPr>
            </a:br>
            <a:endParaRPr lang="ru-RU" altLang="ru-RU" sz="2000" dirty="0">
              <a:solidFill>
                <a:srgbClr val="000000"/>
              </a:solidFill>
              <a:latin typeface="Times New Roman" panose="02020603050405020304" pitchFamily="18" charset="0"/>
              <a:ea typeface="Times New Roman" panose="02020603050405020304" pitchFamily="18" charset="0"/>
            </a:endParaRPr>
          </a:p>
        </p:txBody>
      </p:sp>
      <p:pic>
        <p:nvPicPr>
          <p:cNvPr id="39940" name="Picture 4" descr="C:\Users\Галина\AppData\Local\Microsoft\Windows\Temporary Internet Files\Content.IE5\3B7KLNOH\MC900355243[1].wmf"/>
          <p:cNvPicPr>
            <a:picLocks noChangeAspect="1"/>
          </p:cNvPicPr>
          <p:nvPr/>
        </p:nvPicPr>
        <p:blipFill>
          <a:blip r:embed="rId1"/>
          <a:stretch>
            <a:fillRect/>
          </a:stretch>
        </p:blipFill>
        <p:spPr>
          <a:xfrm>
            <a:off x="7024688" y="4876800"/>
            <a:ext cx="1828800" cy="1830388"/>
          </a:xfrm>
          <a:prstGeom prst="rect">
            <a:avLst/>
          </a:prstGeom>
          <a:noFill/>
          <a:ln w="9525">
            <a:noFill/>
          </a:ln>
        </p:spPr>
      </p:pic>
    </p:spTree>
  </p:cSld>
  <p:clrMapOvr>
    <a:masterClrMapping/>
  </p:clrMapOvr>
  <p:transition spd="slow">
    <p:wedg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Rectangle 4"/>
          <p:cNvSpPr/>
          <p:nvPr/>
        </p:nvSpPr>
        <p:spPr>
          <a:xfrm>
            <a:off x="234950" y="1260475"/>
            <a:ext cx="8618538" cy="4400550"/>
          </a:xfrm>
          <a:prstGeom prst="rect">
            <a:avLst/>
          </a:prstGeom>
          <a:noFill/>
          <a:ln w="9525">
            <a:noFill/>
          </a:ln>
        </p:spPr>
        <p:txBody>
          <a:bodyPr anchor="ctr" anchorCtr="0">
            <a:spAutoFit/>
          </a:bodyPr>
          <a:p>
            <a:r>
              <a:rPr lang="ru-RU" altLang="ru-RU" sz="2800" b="1" dirty="0">
                <a:solidFill>
                  <a:srgbClr val="000000"/>
                </a:solidFill>
                <a:latin typeface="Times New Roman" panose="02020603050405020304" pitchFamily="18" charset="0"/>
                <a:cs typeface="Times New Roman" panose="02020603050405020304" pitchFamily="18" charset="0"/>
              </a:rPr>
              <a:t>4 этап: Упражнения по формированию выразительности исполнения (вербальной и невербальной)</a:t>
            </a:r>
            <a:br>
              <a:rPr lang="ru-RU" altLang="ru-RU" sz="2800" b="1" dirty="0">
                <a:solidFill>
                  <a:srgbClr val="000000"/>
                </a:solidFill>
                <a:latin typeface="Times New Roman" panose="02020603050405020304" pitchFamily="18" charset="0"/>
                <a:cs typeface="Times New Roman" panose="02020603050405020304" pitchFamily="18" charset="0"/>
              </a:rPr>
            </a:br>
            <a:r>
              <a:rPr lang="ru-RU" altLang="ru-RU" sz="2800" b="1" dirty="0">
                <a:solidFill>
                  <a:srgbClr val="000000"/>
                </a:solidFill>
                <a:latin typeface="Times New Roman" panose="02020603050405020304" pitchFamily="18" charset="0"/>
                <a:cs typeface="Times New Roman" panose="02020603050405020304" pitchFamily="18" charset="0"/>
              </a:rPr>
              <a:t>Выразительность речи развивается в течении всего дошкольного  возраста: от непроизвольной эмоциональной у малышей к интонационной речевой у детей средней группы и к языковой выразительности речи у детей старшего дошкольного возраста.</a:t>
            </a:r>
            <a:br>
              <a:rPr lang="ru-RU" altLang="ru-RU" sz="2800" b="1" dirty="0">
                <a:solidFill>
                  <a:srgbClr val="000000"/>
                </a:solidFill>
                <a:latin typeface="Times New Roman" panose="02020603050405020304" pitchFamily="18" charset="0"/>
                <a:cs typeface="Times New Roman" panose="02020603050405020304" pitchFamily="18" charset="0"/>
              </a:rPr>
            </a:br>
            <a:endParaRPr lang="ru-RU" altLang="ru-RU" sz="2800" b="1" dirty="0">
              <a:solidFill>
                <a:srgbClr val="000000"/>
              </a:solidFill>
              <a:latin typeface="Times New Roman" panose="02020603050405020304" pitchFamily="18" charset="0"/>
              <a:ea typeface="Times New Roman" panose="02020603050405020304" pitchFamily="18" charset="0"/>
            </a:endParaRPr>
          </a:p>
        </p:txBody>
      </p:sp>
      <p:sp>
        <p:nvSpPr>
          <p:cNvPr id="40963" name="Прямоугольник 1"/>
          <p:cNvSpPr/>
          <p:nvPr/>
        </p:nvSpPr>
        <p:spPr>
          <a:xfrm>
            <a:off x="319088" y="152400"/>
            <a:ext cx="8534400" cy="1108075"/>
          </a:xfrm>
          <a:prstGeom prst="rect">
            <a:avLst/>
          </a:prstGeom>
          <a:noFill/>
          <a:ln w="9525">
            <a:noFill/>
          </a:ln>
        </p:spPr>
        <p:txBody>
          <a:bodyPr>
            <a:spAutoFit/>
          </a:bodyPr>
          <a:p>
            <a:pPr algn="ctr" eaLnBrk="1" hangingPunct="1"/>
            <a:r>
              <a:rPr lang="ru-RU" altLang="ru-RU" sz="2400" b="1" dirty="0">
                <a:solidFill>
                  <a:srgbClr val="FF0000"/>
                </a:solidFill>
                <a:latin typeface="Times New Roman" panose="02020603050405020304" pitchFamily="18" charset="0"/>
                <a:cs typeface="Times New Roman" panose="02020603050405020304" pitchFamily="18" charset="0"/>
              </a:rPr>
              <a:t>ЭТАПЫ   РАБОТЫ  ПРИ ОРГАНИЗАЦИИ ТЕАТРАЛИЗОВАННОЙ ДЕЯТЕЛЬНОСТИ:</a:t>
            </a:r>
            <a:br>
              <a:rPr lang="ru-RU" altLang="ru-RU" dirty="0">
                <a:solidFill>
                  <a:srgbClr val="000000"/>
                </a:solidFill>
                <a:latin typeface="Arial" panose="020B0604020202020204" pitchFamily="34" charset="0"/>
              </a:rPr>
            </a:br>
            <a:endParaRPr lang="ru-RU" altLang="ru-RU" dirty="0">
              <a:solidFill>
                <a:srgbClr val="000000"/>
              </a:solidFill>
              <a:latin typeface="Arial" panose="020B0604020202020204" pitchFamily="34" charset="0"/>
            </a:endParaRPr>
          </a:p>
        </p:txBody>
      </p:sp>
      <p:pic>
        <p:nvPicPr>
          <p:cNvPr id="40964" name="Picture 4" descr="C:\Users\Галина\AppData\Local\Microsoft\Windows\Temporary Internet Files\Content.IE5\JRNF5AR3\MC900360059[1].wmf"/>
          <p:cNvPicPr>
            <a:picLocks noChangeAspect="1"/>
          </p:cNvPicPr>
          <p:nvPr/>
        </p:nvPicPr>
        <p:blipFill>
          <a:blip r:embed="rId1"/>
          <a:stretch>
            <a:fillRect/>
          </a:stretch>
        </p:blipFill>
        <p:spPr>
          <a:xfrm>
            <a:off x="6858000" y="4745038"/>
            <a:ext cx="1833563" cy="1831975"/>
          </a:xfrm>
          <a:prstGeom prst="rect">
            <a:avLst/>
          </a:prstGeom>
          <a:noFill/>
          <a:ln w="9525">
            <a:noFill/>
          </a:ln>
        </p:spPr>
      </p:pic>
    </p:spTree>
  </p:cSld>
  <p:clrMapOvr>
    <a:masterClrMapping/>
  </p:clrMapOvr>
  <p:transition spd="slow">
    <p:wedg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4"/>
          <p:cNvSpPr/>
          <p:nvPr/>
        </p:nvSpPr>
        <p:spPr>
          <a:xfrm>
            <a:off x="381000" y="1260475"/>
            <a:ext cx="8472488" cy="5262563"/>
          </a:xfrm>
          <a:prstGeom prst="rect">
            <a:avLst/>
          </a:prstGeom>
          <a:noFill/>
          <a:ln w="9525">
            <a:noFill/>
          </a:ln>
        </p:spPr>
        <p:txBody>
          <a:bodyPr anchor="ctr" anchorCtr="0">
            <a:spAutoFit/>
          </a:bodyPr>
          <a:p>
            <a:pPr eaLnBrk="1" hangingPunct="1"/>
            <a:r>
              <a:rPr lang="ru-RU" altLang="ru-RU" sz="2000" b="1" dirty="0">
                <a:latin typeface="Times New Roman" panose="02020603050405020304" pitchFamily="18" charset="0"/>
                <a:cs typeface="Times New Roman" panose="02020603050405020304" pitchFamily="18" charset="0"/>
              </a:rPr>
              <a:t>Однако, когда текст будет достаточно хорошо усвоен, следует поощрять точность и выразительность его изложения.</a:t>
            </a:r>
            <a:r>
              <a:rPr lang="ru-RU" altLang="ru-RU" sz="2000" dirty="0">
                <a:latin typeface="Times New Roman" panose="02020603050405020304" pitchFamily="18" charset="0"/>
                <a:cs typeface="Times New Roman" panose="02020603050405020304" pitchFamily="18" charset="0"/>
              </a:rPr>
              <a:t> </a:t>
            </a:r>
            <a:endParaRPr lang="ru-RU" altLang="ru-RU" sz="2000" dirty="0">
              <a:latin typeface="Times New Roman" panose="02020603050405020304" pitchFamily="18" charset="0"/>
              <a:cs typeface="Times New Roman" panose="02020603050405020304" pitchFamily="18" charset="0"/>
            </a:endParaRPr>
          </a:p>
          <a:p>
            <a:pPr eaLnBrk="1" hangingPunct="1"/>
            <a:r>
              <a:rPr lang="ru-RU" altLang="ru-RU" sz="2000" dirty="0">
                <a:latin typeface="Times New Roman" panose="02020603050405020304" pitchFamily="18" charset="0"/>
                <a:cs typeface="Times New Roman" panose="02020603050405020304" pitchFamily="18" charset="0"/>
              </a:rPr>
              <a:t>Это важно, чтобы не потерять авторские находки, из многообразия средств выразительности в детском саду рекомендуется:</a:t>
            </a:r>
            <a:endParaRPr lang="ru-RU" altLang="ru-RU" sz="2000" dirty="0">
              <a:latin typeface="Times New Roman" panose="02020603050405020304" pitchFamily="18" charset="0"/>
              <a:cs typeface="Times New Roman" panose="02020603050405020304" pitchFamily="18" charset="0"/>
            </a:endParaRPr>
          </a:p>
          <a:p>
            <a:pPr eaLnBrk="1" hangingPunct="1"/>
            <a:r>
              <a:rPr lang="ru-RU" altLang="ru-RU" sz="2000" dirty="0">
                <a:latin typeface="Times New Roman" panose="02020603050405020304" pitchFamily="18" charset="0"/>
                <a:ea typeface="Times New Roman" panose="02020603050405020304" pitchFamily="18" charset="0"/>
              </a:rPr>
              <a:t>—</a:t>
            </a:r>
            <a:r>
              <a:rPr lang="ru-RU" altLang="ru-RU" sz="2000" dirty="0">
                <a:latin typeface="Times New Roman" panose="02020603050405020304" pitchFamily="18" charset="0"/>
                <a:cs typeface="Times New Roman" panose="02020603050405020304" pitchFamily="18" charset="0"/>
              </a:rPr>
              <a:t> </a:t>
            </a:r>
            <a:r>
              <a:rPr lang="ru-RU" altLang="ru-RU" sz="2000" b="1" dirty="0">
                <a:latin typeface="Times New Roman" panose="02020603050405020304" pitchFamily="18" charset="0"/>
                <a:cs typeface="Times New Roman" panose="02020603050405020304" pitchFamily="18" charset="0"/>
              </a:rPr>
              <a:t>во 2-й младшей группе формировать</a:t>
            </a:r>
            <a:r>
              <a:rPr lang="ru-RU" altLang="ru-RU" sz="2000" dirty="0">
                <a:latin typeface="Times New Roman" panose="02020603050405020304" pitchFamily="18" charset="0"/>
                <a:cs typeface="Times New Roman" panose="02020603050405020304" pitchFamily="18" charset="0"/>
              </a:rPr>
              <a:t> у детей простейшие образно-выразительные умения (уметь имитировать характерные движения сказочных животных);</a:t>
            </a:r>
            <a:endParaRPr lang="ru-RU" altLang="ru-RU" sz="2000" dirty="0">
              <a:latin typeface="Times New Roman" panose="02020603050405020304" pitchFamily="18" charset="0"/>
              <a:cs typeface="Times New Roman" panose="02020603050405020304" pitchFamily="18" charset="0"/>
            </a:endParaRPr>
          </a:p>
          <a:p>
            <a:pPr eaLnBrk="1" hangingPunct="1"/>
            <a:r>
              <a:rPr lang="ru-RU" altLang="ru-RU" sz="2000" dirty="0">
                <a:latin typeface="Times New Roman" panose="02020603050405020304" pitchFamily="18" charset="0"/>
                <a:ea typeface="Times New Roman" panose="02020603050405020304" pitchFamily="18" charset="0"/>
              </a:rPr>
              <a:t>—</a:t>
            </a:r>
            <a:r>
              <a:rPr lang="ru-RU" altLang="ru-RU" sz="2000" dirty="0">
                <a:latin typeface="Times New Roman" panose="02020603050405020304" pitchFamily="18" charset="0"/>
                <a:cs typeface="Times New Roman" panose="02020603050405020304" pitchFamily="18" charset="0"/>
              </a:rPr>
              <a:t> </a:t>
            </a:r>
            <a:r>
              <a:rPr lang="ru-RU" altLang="ru-RU" sz="2000" b="1" dirty="0">
                <a:latin typeface="Times New Roman" panose="02020603050405020304" pitchFamily="18" charset="0"/>
                <a:cs typeface="Times New Roman" panose="02020603050405020304" pitchFamily="18" charset="0"/>
              </a:rPr>
              <a:t>в средней группе обучать элементам</a:t>
            </a:r>
            <a:r>
              <a:rPr lang="ru-RU" altLang="ru-RU" sz="2000" dirty="0">
                <a:latin typeface="Times New Roman" panose="02020603050405020304" pitchFamily="18" charset="0"/>
                <a:cs typeface="Times New Roman" panose="02020603050405020304" pitchFamily="18" charset="0"/>
              </a:rPr>
              <a:t> художественно-образных выразительных средств (интонации, мимике и пантомиме);</a:t>
            </a:r>
            <a:endParaRPr lang="ru-RU" altLang="ru-RU" sz="2000" dirty="0">
              <a:latin typeface="Times New Roman" panose="02020603050405020304" pitchFamily="18" charset="0"/>
              <a:cs typeface="Times New Roman" panose="02020603050405020304" pitchFamily="18" charset="0"/>
            </a:endParaRPr>
          </a:p>
          <a:p>
            <a:pPr eaLnBrk="1" hangingPunct="1"/>
            <a:r>
              <a:rPr lang="ru-RU" altLang="ru-RU" sz="2000" dirty="0">
                <a:latin typeface="Times New Roman" panose="02020603050405020304" pitchFamily="18" charset="0"/>
                <a:ea typeface="Times New Roman" panose="02020603050405020304" pitchFamily="18" charset="0"/>
              </a:rPr>
              <a:t>—</a:t>
            </a:r>
            <a:r>
              <a:rPr lang="ru-RU" altLang="ru-RU" sz="2000" dirty="0">
                <a:latin typeface="Times New Roman" panose="02020603050405020304" pitchFamily="18" charset="0"/>
                <a:cs typeface="Times New Roman" panose="02020603050405020304" pitchFamily="18" charset="0"/>
              </a:rPr>
              <a:t> </a:t>
            </a:r>
            <a:r>
              <a:rPr lang="ru-RU" altLang="ru-RU" sz="2000" b="1" dirty="0">
                <a:latin typeface="Times New Roman" panose="02020603050405020304" pitchFamily="18" charset="0"/>
                <a:cs typeface="Times New Roman" panose="02020603050405020304" pitchFamily="18" charset="0"/>
              </a:rPr>
              <a:t>в старшей группе совершенствовать </a:t>
            </a:r>
            <a:r>
              <a:rPr lang="ru-RU" altLang="ru-RU" sz="2000" dirty="0">
                <a:latin typeface="Times New Roman" panose="02020603050405020304" pitchFamily="18" charset="0"/>
                <a:cs typeface="Times New Roman" panose="02020603050405020304" pitchFamily="18" charset="0"/>
              </a:rPr>
              <a:t>художественно-образные исполнительские умения;</a:t>
            </a:r>
            <a:endParaRPr lang="ru-RU" altLang="ru-RU" sz="2000" dirty="0">
              <a:latin typeface="Times New Roman" panose="02020603050405020304" pitchFamily="18" charset="0"/>
              <a:cs typeface="Times New Roman" panose="02020603050405020304" pitchFamily="18" charset="0"/>
            </a:endParaRPr>
          </a:p>
          <a:p>
            <a:pPr eaLnBrk="1" hangingPunct="1"/>
            <a:r>
              <a:rPr lang="ru-RU" altLang="ru-RU" sz="2000" dirty="0">
                <a:latin typeface="Times New Roman" panose="02020603050405020304" pitchFamily="18" charset="0"/>
                <a:ea typeface="Times New Roman" panose="02020603050405020304" pitchFamily="18" charset="0"/>
              </a:rPr>
              <a:t>—</a:t>
            </a:r>
            <a:r>
              <a:rPr lang="ru-RU" altLang="ru-RU" sz="2000" dirty="0">
                <a:latin typeface="Times New Roman" panose="02020603050405020304" pitchFamily="18" charset="0"/>
                <a:cs typeface="Times New Roman" panose="02020603050405020304" pitchFamily="18" charset="0"/>
              </a:rPr>
              <a:t> </a:t>
            </a:r>
            <a:r>
              <a:rPr lang="ru-RU" altLang="ru-RU" sz="2000" b="1" dirty="0">
                <a:latin typeface="Times New Roman" panose="02020603050405020304" pitchFamily="18" charset="0"/>
                <a:cs typeface="Times New Roman" panose="02020603050405020304" pitchFamily="18" charset="0"/>
              </a:rPr>
              <a:t>в подготовительной к школе группе развивать </a:t>
            </a:r>
            <a:r>
              <a:rPr lang="ru-RU" altLang="ru-RU" sz="2000" dirty="0">
                <a:latin typeface="Times New Roman" panose="02020603050405020304" pitchFamily="18" charset="0"/>
                <a:cs typeface="Times New Roman" panose="02020603050405020304" pitchFamily="18" charset="0"/>
              </a:rPr>
              <a:t>творческую самостоятельность в передаче образа, выразительность речевых и пантомимических действий.</a:t>
            </a:r>
            <a:endParaRPr lang="ru-RU" altLang="ru-RU" sz="2800" dirty="0">
              <a:latin typeface="Times New Roman" panose="02020603050405020304" pitchFamily="18" charset="0"/>
              <a:cs typeface="Times New Roman" panose="02020603050405020304" pitchFamily="18" charset="0"/>
            </a:endParaRPr>
          </a:p>
          <a:p>
            <a:br>
              <a:rPr lang="ru-RU" altLang="ru-RU" sz="2800" b="1" dirty="0">
                <a:solidFill>
                  <a:srgbClr val="000000"/>
                </a:solidFill>
                <a:latin typeface="Times New Roman" panose="02020603050405020304" pitchFamily="18" charset="0"/>
                <a:cs typeface="Times New Roman" panose="02020603050405020304" pitchFamily="18" charset="0"/>
              </a:rPr>
            </a:br>
            <a:endParaRPr lang="ru-RU" altLang="ru-RU" sz="2800" b="1" dirty="0">
              <a:solidFill>
                <a:srgbClr val="000000"/>
              </a:solidFill>
              <a:latin typeface="Times New Roman" panose="02020603050405020304" pitchFamily="18" charset="0"/>
              <a:ea typeface="Times New Roman" panose="02020603050405020304" pitchFamily="18" charset="0"/>
            </a:endParaRPr>
          </a:p>
        </p:txBody>
      </p:sp>
      <p:sp>
        <p:nvSpPr>
          <p:cNvPr id="41987" name="Прямоугольник 1"/>
          <p:cNvSpPr/>
          <p:nvPr/>
        </p:nvSpPr>
        <p:spPr>
          <a:xfrm>
            <a:off x="319088" y="152400"/>
            <a:ext cx="8534400" cy="1108075"/>
          </a:xfrm>
          <a:prstGeom prst="rect">
            <a:avLst/>
          </a:prstGeom>
          <a:noFill/>
          <a:ln w="9525">
            <a:noFill/>
          </a:ln>
        </p:spPr>
        <p:txBody>
          <a:bodyPr>
            <a:spAutoFit/>
          </a:bodyPr>
          <a:p>
            <a:pPr algn="ctr" eaLnBrk="1" hangingPunct="1"/>
            <a:r>
              <a:rPr lang="ru-RU" altLang="ru-RU" sz="2400" b="1" dirty="0">
                <a:solidFill>
                  <a:srgbClr val="FF0000"/>
                </a:solidFill>
                <a:latin typeface="Times New Roman" panose="02020603050405020304" pitchFamily="18" charset="0"/>
                <a:cs typeface="Times New Roman" panose="02020603050405020304" pitchFamily="18" charset="0"/>
              </a:rPr>
              <a:t>ЭТАПЫ   РАБОТЫ  ПРИ ОРГАНИЗАЦИИ ТЕАТРАЛИЗОВАННОЙ ДЕЯТЕЛЬНОСТИ:</a:t>
            </a:r>
            <a:br>
              <a:rPr lang="ru-RU" altLang="ru-RU" dirty="0">
                <a:solidFill>
                  <a:srgbClr val="000000"/>
                </a:solidFill>
                <a:latin typeface="Arial" panose="020B0604020202020204" pitchFamily="34" charset="0"/>
              </a:rPr>
            </a:br>
            <a:endParaRPr lang="ru-RU" altLang="ru-RU" dirty="0">
              <a:solidFill>
                <a:srgbClr val="000000"/>
              </a:solidFill>
              <a:latin typeface="Arial" panose="020B0604020202020204" pitchFamily="34" charset="0"/>
            </a:endParaRPr>
          </a:p>
        </p:txBody>
      </p:sp>
      <p:pic>
        <p:nvPicPr>
          <p:cNvPr id="41988" name="Picture 4" descr="C:\Users\Галина\AppData\Local\Microsoft\Windows\Temporary Internet Files\Content.IE5\QBLT9O3S\MC900380097[1].wmf"/>
          <p:cNvPicPr>
            <a:picLocks noChangeAspect="1"/>
          </p:cNvPicPr>
          <p:nvPr/>
        </p:nvPicPr>
        <p:blipFill>
          <a:blip r:embed="rId1"/>
          <a:stretch>
            <a:fillRect/>
          </a:stretch>
        </p:blipFill>
        <p:spPr>
          <a:xfrm>
            <a:off x="7150100" y="5337175"/>
            <a:ext cx="1670050" cy="1489075"/>
          </a:xfrm>
          <a:prstGeom prst="rect">
            <a:avLst/>
          </a:prstGeom>
          <a:noFill/>
          <a:ln w="9525">
            <a:noFill/>
          </a:ln>
        </p:spPr>
      </p:pic>
    </p:spTree>
  </p:cSld>
  <p:clrMapOvr>
    <a:masterClrMapping/>
  </p:clrMapOvr>
  <p:transition spd="slow">
    <p:wedg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Rectangle 4"/>
          <p:cNvSpPr/>
          <p:nvPr/>
        </p:nvSpPr>
        <p:spPr>
          <a:xfrm>
            <a:off x="381000" y="3260725"/>
            <a:ext cx="8472488" cy="1262063"/>
          </a:xfrm>
          <a:prstGeom prst="rect">
            <a:avLst/>
          </a:prstGeom>
          <a:noFill/>
          <a:ln w="9525">
            <a:noFill/>
          </a:ln>
        </p:spPr>
        <p:txBody>
          <a:bodyPr anchor="ctr" anchorCtr="0">
            <a:spAutoFit/>
          </a:bodyPr>
          <a:p>
            <a:pPr eaLnBrk="1" hangingPunct="1"/>
            <a:endParaRPr lang="ru-RU" altLang="ru-RU" sz="2000" b="1" dirty="0">
              <a:latin typeface="Times New Roman" panose="02020603050405020304" pitchFamily="18" charset="0"/>
              <a:cs typeface="Times New Roman" panose="02020603050405020304" pitchFamily="18" charset="0"/>
            </a:endParaRPr>
          </a:p>
          <a:p>
            <a:br>
              <a:rPr lang="ru-RU" altLang="ru-RU" sz="2800" b="1" dirty="0">
                <a:solidFill>
                  <a:srgbClr val="000000"/>
                </a:solidFill>
                <a:latin typeface="Times New Roman" panose="02020603050405020304" pitchFamily="18" charset="0"/>
                <a:cs typeface="Times New Roman" panose="02020603050405020304" pitchFamily="18" charset="0"/>
              </a:rPr>
            </a:br>
            <a:endParaRPr lang="ru-RU" altLang="ru-RU" sz="2800" b="1" dirty="0">
              <a:solidFill>
                <a:srgbClr val="000000"/>
              </a:solidFill>
              <a:latin typeface="Times New Roman" panose="02020603050405020304" pitchFamily="18" charset="0"/>
              <a:ea typeface="Times New Roman" panose="02020603050405020304" pitchFamily="18" charset="0"/>
            </a:endParaRPr>
          </a:p>
        </p:txBody>
      </p:sp>
      <p:sp>
        <p:nvSpPr>
          <p:cNvPr id="68611" name="Прямоугольник 1"/>
          <p:cNvSpPr/>
          <p:nvPr/>
        </p:nvSpPr>
        <p:spPr>
          <a:xfrm>
            <a:off x="319088" y="152400"/>
            <a:ext cx="8534400" cy="3046413"/>
          </a:xfrm>
          <a:prstGeom prst="rect">
            <a:avLst/>
          </a:prstGeom>
          <a:noFill/>
          <a:ln w="9525">
            <a:noFill/>
          </a:ln>
        </p:spPr>
        <p:txBody>
          <a:bodyPr>
            <a:spAutoFit/>
          </a:bodyPr>
          <a:p>
            <a:pPr algn="ctr"/>
            <a:r>
              <a:rPr lang="ru-RU" altLang="ru-RU" sz="2400" b="1" dirty="0">
                <a:solidFill>
                  <a:srgbClr val="FF0000"/>
                </a:solidFill>
                <a:latin typeface="Times New Roman" panose="02020603050405020304" pitchFamily="18" charset="0"/>
                <a:cs typeface="Times New Roman" panose="02020603050405020304" pitchFamily="18" charset="0"/>
              </a:rPr>
              <a:t>Младшая группа</a:t>
            </a:r>
            <a:endParaRPr lang="ru-RU" altLang="ru-RU" sz="2400" dirty="0">
              <a:solidFill>
                <a:srgbClr val="FF0000"/>
              </a:solidFill>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Представить и изобразить, как спит котенок, утенок, пету­шок; представить как они просыпаются, пьют водичку или молочко; попросить в образе котенка, цыпленка, лисички поесть; представить и показать как умывается кошка.</a:t>
            </a:r>
            <a:endParaRPr lang="ru-RU" altLang="ru-RU" sz="2400" dirty="0">
              <a:latin typeface="Times New Roman" panose="02020603050405020304" pitchFamily="18" charset="0"/>
              <a:cs typeface="Times New Roman" panose="02020603050405020304" pitchFamily="18" charset="0"/>
            </a:endParaRPr>
          </a:p>
          <a:p>
            <a:endParaRPr lang="ru-RU" altLang="ru-RU" sz="2400" dirty="0">
              <a:latin typeface="Times New Roman" panose="02020603050405020304" pitchFamily="18" charset="0"/>
              <a:cs typeface="Times New Roman" panose="02020603050405020304" pitchFamily="18" charset="0"/>
            </a:endParaRPr>
          </a:p>
          <a:p>
            <a:endParaRPr lang="ru-RU" altLang="ru-RU" sz="2400" dirty="0">
              <a:latin typeface="Times New Roman" panose="02020603050405020304" pitchFamily="18" charset="0"/>
              <a:cs typeface="Times New Roman" panose="02020603050405020304" pitchFamily="18" charset="0"/>
            </a:endParaRPr>
          </a:p>
          <a:p>
            <a:endParaRPr lang="ru-RU" altLang="ru-RU" sz="2400" dirty="0">
              <a:latin typeface="Times New Roman" panose="02020603050405020304" pitchFamily="18" charset="0"/>
              <a:ea typeface="Times New Roman" panose="02020603050405020304" pitchFamily="18" charset="0"/>
            </a:endParaRPr>
          </a:p>
        </p:txBody>
      </p:sp>
      <p:pic>
        <p:nvPicPr>
          <p:cNvPr id="43012" name="Picture 4" descr="C:\Users\Галина\AppData\Local\Microsoft\Windows\Temporary Internet Files\Content.IE5\QBLT9O3S\MC900380097[1].wmf"/>
          <p:cNvPicPr>
            <a:picLocks noChangeAspect="1"/>
          </p:cNvPicPr>
          <p:nvPr/>
        </p:nvPicPr>
        <p:blipFill>
          <a:blip r:embed="rId1"/>
          <a:stretch>
            <a:fillRect/>
          </a:stretch>
        </p:blipFill>
        <p:spPr>
          <a:xfrm>
            <a:off x="7150100" y="5337175"/>
            <a:ext cx="1670050" cy="1489075"/>
          </a:xfrm>
          <a:prstGeom prst="rect">
            <a:avLst/>
          </a:prstGeom>
          <a:noFill/>
          <a:ln w="9525">
            <a:noFill/>
          </a:ln>
        </p:spPr>
      </p:pic>
      <p:sp>
        <p:nvSpPr>
          <p:cNvPr id="2" name="Прямоугольник 1"/>
          <p:cNvSpPr/>
          <p:nvPr/>
        </p:nvSpPr>
        <p:spPr>
          <a:xfrm>
            <a:off x="285750" y="2133600"/>
            <a:ext cx="8382000" cy="3786188"/>
          </a:xfrm>
          <a:prstGeom prst="rect">
            <a:avLst/>
          </a:prstGeom>
          <a:noFill/>
          <a:ln w="9525">
            <a:noFill/>
          </a:ln>
        </p:spPr>
        <p:txBody>
          <a:bodyPr>
            <a:spAutoFit/>
          </a:bodyPr>
          <a:p>
            <a:pPr algn="ctr" eaLnBrk="1" hangingPunct="1"/>
            <a:r>
              <a:rPr lang="ru-RU" altLang="ru-RU" sz="2400" b="1" dirty="0">
                <a:solidFill>
                  <a:srgbClr val="FF0000"/>
                </a:solidFill>
                <a:latin typeface="Times New Roman" panose="02020603050405020304" pitchFamily="18" charset="0"/>
                <a:cs typeface="Times New Roman" panose="02020603050405020304" pitchFamily="18" charset="0"/>
              </a:rPr>
              <a:t>Средняя группа</a:t>
            </a:r>
            <a:endParaRPr lang="ru-RU" altLang="ru-RU" sz="2400" b="1" dirty="0">
              <a:solidFill>
                <a:srgbClr val="FF0000"/>
              </a:solidFill>
              <a:latin typeface="Times New Roman" panose="02020603050405020304" pitchFamily="18" charset="0"/>
              <a:cs typeface="Times New Roman" panose="02020603050405020304" pitchFamily="18" charset="0"/>
            </a:endParaRPr>
          </a:p>
          <a:p>
            <a:pPr eaLnBrk="1" hangingPunct="1"/>
            <a:r>
              <a:rPr lang="ru-RU" altLang="ru-RU" sz="2400" dirty="0">
                <a:latin typeface="Times New Roman" panose="02020603050405020304" pitchFamily="18" charset="0"/>
                <a:cs typeface="Times New Roman" panose="02020603050405020304" pitchFamily="18" charset="0"/>
              </a:rPr>
              <a:t>Передать интонацией, позой, что зайчик плачет, радуется, возмущается, изобразить, как летят, машут крылышками и приземляются жук, птичка; представить как котенок, утенок, медвежонок переходят по камешкам через ручей, как ходят вперевалочку утята, как тяжело, неуклюже передвигается медведь после зимней спячки. Как бежит по лесу хитрая лиса. Представить себя кем-нибудь и рассказать о себе, выбрать и представить какое-нибудь животное. Остальные должны догадаться, кого ребенок изображает.</a:t>
            </a:r>
            <a:endParaRPr lang="ru-RU" altLang="ru-RU" sz="2400" dirty="0">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charRg st="0" end="1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611">
                                            <p:txEl>
                                              <p:charRg st="15" end="23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charRg st="0"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charRg st="15" end="50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Rectangle 4"/>
          <p:cNvSpPr/>
          <p:nvPr/>
        </p:nvSpPr>
        <p:spPr>
          <a:xfrm>
            <a:off x="381000" y="3260725"/>
            <a:ext cx="8472488" cy="1262063"/>
          </a:xfrm>
          <a:prstGeom prst="rect">
            <a:avLst/>
          </a:prstGeom>
          <a:noFill/>
          <a:ln w="9525">
            <a:noFill/>
          </a:ln>
        </p:spPr>
        <p:txBody>
          <a:bodyPr anchor="ctr" anchorCtr="0">
            <a:spAutoFit/>
          </a:bodyPr>
          <a:p>
            <a:pPr eaLnBrk="1" hangingPunct="1"/>
            <a:endParaRPr lang="ru-RU" altLang="ru-RU" sz="2000" b="1" dirty="0">
              <a:latin typeface="Times New Roman" panose="02020603050405020304" pitchFamily="18" charset="0"/>
              <a:cs typeface="Times New Roman" panose="02020603050405020304" pitchFamily="18" charset="0"/>
            </a:endParaRPr>
          </a:p>
          <a:p>
            <a:br>
              <a:rPr lang="ru-RU" altLang="ru-RU" sz="2800" b="1" dirty="0">
                <a:solidFill>
                  <a:srgbClr val="000000"/>
                </a:solidFill>
                <a:latin typeface="Times New Roman" panose="02020603050405020304" pitchFamily="18" charset="0"/>
                <a:cs typeface="Times New Roman" panose="02020603050405020304" pitchFamily="18" charset="0"/>
              </a:rPr>
            </a:br>
            <a:endParaRPr lang="ru-RU" altLang="ru-RU" sz="2800" b="1" dirty="0">
              <a:solidFill>
                <a:srgbClr val="000000"/>
              </a:solidFill>
              <a:latin typeface="Times New Roman" panose="02020603050405020304" pitchFamily="18" charset="0"/>
              <a:ea typeface="Times New Roman" panose="02020603050405020304" pitchFamily="18" charset="0"/>
            </a:endParaRPr>
          </a:p>
        </p:txBody>
      </p:sp>
      <p:sp>
        <p:nvSpPr>
          <p:cNvPr id="68611" name="Прямоугольник 1"/>
          <p:cNvSpPr/>
          <p:nvPr/>
        </p:nvSpPr>
        <p:spPr>
          <a:xfrm>
            <a:off x="285750" y="803275"/>
            <a:ext cx="8534400" cy="6000750"/>
          </a:xfrm>
          <a:prstGeom prst="rect">
            <a:avLst/>
          </a:prstGeom>
          <a:noFill/>
          <a:ln w="9525">
            <a:noFill/>
          </a:ln>
        </p:spPr>
        <p:txBody>
          <a:bodyPr>
            <a:spAutoFit/>
          </a:bodyPr>
          <a:p>
            <a:pPr algn="ctr"/>
            <a:r>
              <a:rPr lang="ru-RU" altLang="ru-RU" sz="2400" b="1" dirty="0">
                <a:solidFill>
                  <a:srgbClr val="FF0000"/>
                </a:solidFill>
                <a:latin typeface="Times New Roman" panose="02020603050405020304" pitchFamily="18" charset="0"/>
                <a:cs typeface="Times New Roman" panose="02020603050405020304" pitchFamily="18" charset="0"/>
              </a:rPr>
              <a:t>Старшая  группа</a:t>
            </a:r>
            <a:endParaRPr lang="ru-RU" altLang="ru-RU" sz="2400" dirty="0">
              <a:solidFill>
                <a:srgbClr val="FF0000"/>
              </a:solidFill>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Мимические этюды: один ребенок рассказывает, другой показывает с помощью мимики и жестов, то, о чем говорится; произнести фразу, например, изображение нескольких ге­роев: щенка и кошку, воробья и бабочку, пройдись как ста­рая бабушка, царевна, упражнения с воображаемыми пред­метами, типа представь себе мяч, возьми его;</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придумывание загадок такого типа: показать своего ге­роя в движении сначала без слов, потом со словами, а все должны отгадать, кто это был (зайчик с морковкой);</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придумать и рассказать новую сказку про каких-нибудь знакомых героев; придумать действие к песенкам; придумать движение вальса; фигуры к танцу польки.</a:t>
            </a:r>
            <a:endParaRPr lang="ru-RU" altLang="ru-RU" sz="2400" dirty="0">
              <a:latin typeface="Times New Roman" panose="02020603050405020304" pitchFamily="18" charset="0"/>
              <a:cs typeface="Times New Roman" panose="02020603050405020304" pitchFamily="18" charset="0"/>
            </a:endParaRPr>
          </a:p>
          <a:p>
            <a:endParaRPr lang="ru-RU" altLang="ru-RU" sz="2400" dirty="0">
              <a:latin typeface="Times New Roman" panose="02020603050405020304" pitchFamily="18" charset="0"/>
              <a:cs typeface="Times New Roman" panose="02020603050405020304" pitchFamily="18" charset="0"/>
            </a:endParaRPr>
          </a:p>
          <a:p>
            <a:endParaRPr lang="ru-RU" altLang="ru-RU" sz="2400" dirty="0">
              <a:latin typeface="Times New Roman" panose="02020603050405020304" pitchFamily="18" charset="0"/>
              <a:cs typeface="Times New Roman" panose="02020603050405020304" pitchFamily="18" charset="0"/>
            </a:endParaRPr>
          </a:p>
          <a:p>
            <a:endParaRPr lang="ru-RU" altLang="ru-RU" sz="2400" dirty="0">
              <a:latin typeface="Times New Roman" panose="02020603050405020304" pitchFamily="18" charset="0"/>
              <a:ea typeface="Times New Roman" panose="02020603050405020304" pitchFamily="18" charset="0"/>
            </a:endParaRPr>
          </a:p>
        </p:txBody>
      </p:sp>
      <p:pic>
        <p:nvPicPr>
          <p:cNvPr id="44036" name="Picture 4" descr="C:\Users\Галина\AppData\Local\Microsoft\Windows\Temporary Internet Files\Content.IE5\QBLT9O3S\MC900380097[1].wmf"/>
          <p:cNvPicPr>
            <a:picLocks noChangeAspect="1"/>
          </p:cNvPicPr>
          <p:nvPr/>
        </p:nvPicPr>
        <p:blipFill>
          <a:blip r:embed="rId1"/>
          <a:stretch>
            <a:fillRect/>
          </a:stretch>
        </p:blipFill>
        <p:spPr>
          <a:xfrm>
            <a:off x="7150100" y="5337175"/>
            <a:ext cx="1670050" cy="1489075"/>
          </a:xfrm>
          <a:prstGeom prst="rect">
            <a:avLst/>
          </a:prstGeom>
          <a:noFill/>
          <a:ln w="9525">
            <a:noFill/>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charRg st="0" end="1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611">
                                            <p:txEl>
                                              <p:charRg st="16" end="33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611">
                                            <p:txEl>
                                              <p:charRg st="337" end="49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611">
                                            <p:txEl>
                                              <p:charRg st="498" end="64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Содержимое 2"/>
          <p:cNvSpPr>
            <a:spLocks noGrp="1"/>
          </p:cNvSpPr>
          <p:nvPr>
            <p:ph sz="quarter" idx="1"/>
          </p:nvPr>
        </p:nvSpPr>
        <p:spPr>
          <a:xfrm>
            <a:off x="457200" y="685800"/>
            <a:ext cx="7924800" cy="5486400"/>
          </a:xfrm>
          <a:ln/>
        </p:spPr>
        <p:txBody>
          <a:bodyPr vert="horz" wrap="square" lIns="91440" tIns="45720" rIns="91440" bIns="45720" anchor="t" anchorCtr="0"/>
          <a:p>
            <a:pPr>
              <a:buClr>
                <a:schemeClr val="accent1"/>
              </a:buClr>
              <a:buSzPct val="70000"/>
              <a:buFont typeface="Wingdings" panose="05000000000000000000" pitchFamily="2" charset="2"/>
            </a:pPr>
            <a:r>
              <a:rPr lang="ru-RU" altLang="ru-RU" dirty="0">
                <a:latin typeface="Times New Roman" panose="02020603050405020304" pitchFamily="18" charset="0"/>
                <a:cs typeface="Times New Roman" panose="02020603050405020304" pitchFamily="18" charset="0"/>
              </a:rPr>
              <a:t>Вопросы формирования коммуникативных умений рассматривали М. М. Алексеева, А. Г. Арушанова, Л. Дубина, А. Н. Леонтьев, М. И. Лисина, А. К. Маркова, А. В. Мудрик, В. С. Мухина, С. Л. Рубинштейн, М. И. Яшина и др. М. И. Лисина, А. К. Маркова  подчеркивают, что в процессе общения важным является не только проявление личностных качеств субъекта, но и их развитие и формирование. Это объясняется тем, что во время коммуникации человек усваивает общечеловеческий опыт, ценности, знания и способы деятельности. Таким образом, отмечают авторы, человек формируется как личность и субъект деятельности.</a:t>
            </a:r>
            <a:endParaRPr lang="ru-RU" altLang="ru-RU"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Rectangle 4"/>
          <p:cNvSpPr/>
          <p:nvPr/>
        </p:nvSpPr>
        <p:spPr>
          <a:xfrm>
            <a:off x="381000" y="3260725"/>
            <a:ext cx="8472488" cy="1262063"/>
          </a:xfrm>
          <a:prstGeom prst="rect">
            <a:avLst/>
          </a:prstGeom>
          <a:noFill/>
          <a:ln w="9525">
            <a:noFill/>
          </a:ln>
        </p:spPr>
        <p:txBody>
          <a:bodyPr anchor="ctr" anchorCtr="0">
            <a:spAutoFit/>
          </a:bodyPr>
          <a:p>
            <a:pPr eaLnBrk="1" hangingPunct="1"/>
            <a:endParaRPr lang="ru-RU" altLang="ru-RU" sz="2000" b="1" dirty="0">
              <a:latin typeface="Times New Roman" panose="02020603050405020304" pitchFamily="18" charset="0"/>
              <a:cs typeface="Times New Roman" panose="02020603050405020304" pitchFamily="18" charset="0"/>
            </a:endParaRPr>
          </a:p>
          <a:p>
            <a:br>
              <a:rPr lang="ru-RU" altLang="ru-RU" sz="2800" b="1" dirty="0">
                <a:solidFill>
                  <a:srgbClr val="000000"/>
                </a:solidFill>
                <a:latin typeface="Times New Roman" panose="02020603050405020304" pitchFamily="18" charset="0"/>
                <a:cs typeface="Times New Roman" panose="02020603050405020304" pitchFamily="18" charset="0"/>
              </a:rPr>
            </a:br>
            <a:endParaRPr lang="ru-RU" altLang="ru-RU" sz="2800" b="1" dirty="0">
              <a:solidFill>
                <a:srgbClr val="000000"/>
              </a:solidFill>
              <a:latin typeface="Times New Roman" panose="02020603050405020304" pitchFamily="18" charset="0"/>
              <a:ea typeface="Times New Roman" panose="02020603050405020304" pitchFamily="18" charset="0"/>
            </a:endParaRPr>
          </a:p>
        </p:txBody>
      </p:sp>
      <p:sp>
        <p:nvSpPr>
          <p:cNvPr id="68611" name="Прямоугольник 1"/>
          <p:cNvSpPr/>
          <p:nvPr/>
        </p:nvSpPr>
        <p:spPr>
          <a:xfrm>
            <a:off x="319088" y="152400"/>
            <a:ext cx="8534400" cy="5262563"/>
          </a:xfrm>
          <a:prstGeom prst="rect">
            <a:avLst/>
          </a:prstGeom>
          <a:noFill/>
          <a:ln w="9525">
            <a:noFill/>
          </a:ln>
        </p:spPr>
        <p:txBody>
          <a:bodyPr>
            <a:spAutoFit/>
          </a:bodyPr>
          <a:p>
            <a:pPr algn="ctr"/>
            <a:r>
              <a:rPr lang="ru-RU" altLang="ru-RU" sz="2400" b="1" dirty="0">
                <a:solidFill>
                  <a:srgbClr val="FF0000"/>
                </a:solidFill>
                <a:latin typeface="Times New Roman" panose="02020603050405020304" pitchFamily="18" charset="0"/>
                <a:cs typeface="Times New Roman" panose="02020603050405020304" pitchFamily="18" charset="0"/>
              </a:rPr>
              <a:t>Подготовительная   группа</a:t>
            </a:r>
            <a:endParaRPr lang="ru-RU" altLang="ru-RU" sz="2400" dirty="0">
              <a:solidFill>
                <a:srgbClr val="FF0000"/>
              </a:solidFill>
              <a:latin typeface="Times New Roman" panose="02020603050405020304" pitchFamily="18" charset="0"/>
              <a:cs typeface="Times New Roman" panose="02020603050405020304" pitchFamily="18" charset="0"/>
            </a:endParaRPr>
          </a:p>
          <a:p>
            <a:endParaRPr lang="ru-RU" altLang="ru-RU" sz="2400" dirty="0">
              <a:solidFill>
                <a:srgbClr val="FF0000"/>
              </a:solidFill>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Исполнить   песенку  будучи злым, или добрым героем; произнести фразу  возмущенно, удивленно, тихо, громко   и грустно; передать позой, что в данный момент делает герой или что   с ним произошло;</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сочинить песенку для Машеньки. Представить и изоб­разить, как она идет  по лесу, что при этом делает (ню­хает цветы); сравнить волка по разным сказкам (петушка, зайца, лису, медведя).</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Arial" panose="020B0604020202020204" pitchFamily="34" charset="0"/>
              </a:rPr>
              <a:t> </a:t>
            </a:r>
            <a:endParaRPr lang="ru-RU" altLang="ru-RU" sz="2400" dirty="0">
              <a:latin typeface="Arial" panose="020B0604020202020204" pitchFamily="34" charset="0"/>
            </a:endParaRPr>
          </a:p>
          <a:p>
            <a:endParaRPr lang="ru-RU" altLang="ru-RU" sz="2400" dirty="0">
              <a:latin typeface="Times New Roman" panose="02020603050405020304" pitchFamily="18" charset="0"/>
              <a:cs typeface="Times New Roman" panose="02020603050405020304" pitchFamily="18" charset="0"/>
            </a:endParaRPr>
          </a:p>
          <a:p>
            <a:endParaRPr lang="ru-RU" altLang="ru-RU" sz="2400" dirty="0">
              <a:latin typeface="Times New Roman" panose="02020603050405020304" pitchFamily="18" charset="0"/>
              <a:cs typeface="Times New Roman" panose="02020603050405020304" pitchFamily="18" charset="0"/>
            </a:endParaRPr>
          </a:p>
          <a:p>
            <a:endParaRPr lang="ru-RU" altLang="ru-RU" sz="2400" dirty="0">
              <a:latin typeface="Times New Roman" panose="02020603050405020304" pitchFamily="18" charset="0"/>
              <a:ea typeface="Times New Roman" panose="02020603050405020304" pitchFamily="18" charset="0"/>
            </a:endParaRPr>
          </a:p>
        </p:txBody>
      </p:sp>
      <p:pic>
        <p:nvPicPr>
          <p:cNvPr id="45060" name="Picture 4" descr="C:\Users\Галина\AppData\Local\Microsoft\Windows\Temporary Internet Files\Content.IE5\QBLT9O3S\MC900380097[1].wmf"/>
          <p:cNvPicPr>
            <a:picLocks noChangeAspect="1"/>
          </p:cNvPicPr>
          <p:nvPr/>
        </p:nvPicPr>
        <p:blipFill>
          <a:blip r:embed="rId1"/>
          <a:stretch>
            <a:fillRect/>
          </a:stretch>
        </p:blipFill>
        <p:spPr>
          <a:xfrm>
            <a:off x="7150100" y="5337175"/>
            <a:ext cx="1670050" cy="1489075"/>
          </a:xfrm>
          <a:prstGeom prst="rect">
            <a:avLst/>
          </a:prstGeom>
          <a:noFill/>
          <a:ln w="9525">
            <a:noFill/>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charRg st="0" end="2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611">
                                            <p:txEl>
                                              <p:charRg st="27" end="22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611">
                                            <p:txEl>
                                              <p:charRg st="223" end="40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611">
                                            <p:txEl>
                                              <p:charRg st="407" end="40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Rectangle 4"/>
          <p:cNvSpPr/>
          <p:nvPr/>
        </p:nvSpPr>
        <p:spPr>
          <a:xfrm>
            <a:off x="234950" y="3198813"/>
            <a:ext cx="8618538" cy="523875"/>
          </a:xfrm>
          <a:prstGeom prst="rect">
            <a:avLst/>
          </a:prstGeom>
          <a:noFill/>
          <a:ln w="9525">
            <a:noFill/>
          </a:ln>
        </p:spPr>
        <p:txBody>
          <a:bodyPr anchor="ctr" anchorCtr="0">
            <a:spAutoFit/>
          </a:bodyPr>
          <a:p>
            <a:endParaRPr lang="ru-RU" altLang="ru-RU" sz="2800" b="1" dirty="0">
              <a:latin typeface="Times New Roman" panose="02020603050405020304" pitchFamily="18" charset="0"/>
              <a:ea typeface="Times New Roman" panose="02020603050405020304" pitchFamily="18" charset="0"/>
            </a:endParaRPr>
          </a:p>
        </p:txBody>
      </p:sp>
      <p:sp>
        <p:nvSpPr>
          <p:cNvPr id="46083" name="Прямоугольник 1"/>
          <p:cNvSpPr/>
          <p:nvPr/>
        </p:nvSpPr>
        <p:spPr>
          <a:xfrm>
            <a:off x="319088" y="152400"/>
            <a:ext cx="8534400" cy="1938338"/>
          </a:xfrm>
          <a:prstGeom prst="rect">
            <a:avLst/>
          </a:prstGeom>
          <a:noFill/>
          <a:ln w="9525">
            <a:noFill/>
          </a:ln>
        </p:spPr>
        <p:txBody>
          <a:bodyPr>
            <a:spAutoFit/>
          </a:bodyPr>
          <a:p>
            <a:pPr eaLnBrk="1" hangingPunct="1"/>
            <a:r>
              <a:rPr lang="ru-RU" altLang="ru-RU" sz="2400" dirty="0">
                <a:latin typeface="Times New Roman" panose="02020603050405020304" pitchFamily="18" charset="0"/>
                <a:cs typeface="Times New Roman" panose="02020603050405020304" pitchFamily="18" charset="0"/>
              </a:rPr>
              <a:t>Для развития у детей умения внимательно слушать, запоминать последовательность событий, свободно ориентироваться в тексте, можно использовать мнемотаблицы</a:t>
            </a:r>
            <a:br>
              <a:rPr lang="ru-RU" altLang="ru-RU" sz="2400" dirty="0">
                <a:latin typeface="Times New Roman" panose="02020603050405020304" pitchFamily="18" charset="0"/>
                <a:cs typeface="Times New Roman" panose="02020603050405020304" pitchFamily="18" charset="0"/>
              </a:rPr>
            </a:br>
            <a:r>
              <a:rPr lang="ru-RU" altLang="ru-RU" sz="2400" dirty="0">
                <a:latin typeface="Times New Roman" panose="02020603050405020304" pitchFamily="18" charset="0"/>
                <a:cs typeface="Times New Roman" panose="02020603050405020304" pitchFamily="18" charset="0"/>
              </a:rPr>
              <a:t>Мнемотаблица – это схема, в которую заложена определенная информация.</a:t>
            </a:r>
            <a:endParaRPr lang="ru-RU" altLang="ru-RU" sz="2400" dirty="0">
              <a:latin typeface="Times New Roman" panose="02020603050405020304" pitchFamily="18" charset="0"/>
              <a:ea typeface="Times New Roman" panose="02020603050405020304" pitchFamily="18" charset="0"/>
            </a:endParaRPr>
          </a:p>
        </p:txBody>
      </p:sp>
      <p:pic>
        <p:nvPicPr>
          <p:cNvPr id="46084" name="Рисунок 5" descr="IMG_8637.JPG"/>
          <p:cNvPicPr>
            <a:picLocks noChangeAspect="1"/>
          </p:cNvPicPr>
          <p:nvPr/>
        </p:nvPicPr>
        <p:blipFill>
          <a:blip r:embed="rId1"/>
          <a:stretch>
            <a:fillRect/>
          </a:stretch>
        </p:blipFill>
        <p:spPr>
          <a:xfrm>
            <a:off x="3113088" y="2135188"/>
            <a:ext cx="2724150" cy="1928812"/>
          </a:xfrm>
          <a:prstGeom prst="rect">
            <a:avLst/>
          </a:prstGeom>
          <a:noFill/>
          <a:ln w="9525">
            <a:noFill/>
          </a:ln>
        </p:spPr>
      </p:pic>
      <p:pic>
        <p:nvPicPr>
          <p:cNvPr id="46085" name="Рисунок 6" descr="IMG_8638.JPG"/>
          <p:cNvPicPr>
            <a:picLocks noChangeAspect="1"/>
          </p:cNvPicPr>
          <p:nvPr/>
        </p:nvPicPr>
        <p:blipFill>
          <a:blip r:embed="rId2"/>
          <a:stretch>
            <a:fillRect/>
          </a:stretch>
        </p:blipFill>
        <p:spPr>
          <a:xfrm>
            <a:off x="6132513" y="2116138"/>
            <a:ext cx="2714625" cy="1917700"/>
          </a:xfrm>
          <a:prstGeom prst="rect">
            <a:avLst/>
          </a:prstGeom>
          <a:noFill/>
          <a:ln w="9525">
            <a:noFill/>
          </a:ln>
        </p:spPr>
      </p:pic>
      <p:pic>
        <p:nvPicPr>
          <p:cNvPr id="46086" name="Рисунок 7" descr="IMG_8639.JPG"/>
          <p:cNvPicPr>
            <a:picLocks noChangeAspect="1"/>
          </p:cNvPicPr>
          <p:nvPr/>
        </p:nvPicPr>
        <p:blipFill>
          <a:blip r:embed="rId3"/>
          <a:stretch>
            <a:fillRect/>
          </a:stretch>
        </p:blipFill>
        <p:spPr>
          <a:xfrm>
            <a:off x="247650" y="4376738"/>
            <a:ext cx="2770188" cy="1990725"/>
          </a:xfrm>
          <a:prstGeom prst="rect">
            <a:avLst/>
          </a:prstGeom>
          <a:noFill/>
          <a:ln w="9525">
            <a:noFill/>
          </a:ln>
        </p:spPr>
      </p:pic>
      <p:pic>
        <p:nvPicPr>
          <p:cNvPr id="46087" name="Рисунок 8" descr="IMG_8641.JPG"/>
          <p:cNvPicPr>
            <a:picLocks noChangeAspect="1"/>
          </p:cNvPicPr>
          <p:nvPr/>
        </p:nvPicPr>
        <p:blipFill>
          <a:blip r:embed="rId4"/>
          <a:stretch>
            <a:fillRect/>
          </a:stretch>
        </p:blipFill>
        <p:spPr>
          <a:xfrm>
            <a:off x="3082925" y="4362450"/>
            <a:ext cx="2686050" cy="2000250"/>
          </a:xfrm>
          <a:prstGeom prst="rect">
            <a:avLst/>
          </a:prstGeom>
          <a:noFill/>
          <a:ln w="9525">
            <a:noFill/>
          </a:ln>
        </p:spPr>
      </p:pic>
      <p:pic>
        <p:nvPicPr>
          <p:cNvPr id="46088" name="Рисунок 9" descr="IMG_8642.JPG"/>
          <p:cNvPicPr>
            <a:picLocks noChangeAspect="1"/>
          </p:cNvPicPr>
          <p:nvPr/>
        </p:nvPicPr>
        <p:blipFill>
          <a:blip r:embed="rId5"/>
          <a:stretch>
            <a:fillRect/>
          </a:stretch>
        </p:blipFill>
        <p:spPr>
          <a:xfrm>
            <a:off x="6132513" y="4514850"/>
            <a:ext cx="2714625" cy="2000250"/>
          </a:xfrm>
          <a:prstGeom prst="rect">
            <a:avLst/>
          </a:prstGeom>
          <a:noFill/>
          <a:ln w="9525">
            <a:noFill/>
          </a:ln>
        </p:spPr>
      </p:pic>
      <p:pic>
        <p:nvPicPr>
          <p:cNvPr id="46089" name="Рисунок 4" descr="IMG_8636.JPG"/>
          <p:cNvPicPr>
            <a:picLocks noChangeAspect="1"/>
          </p:cNvPicPr>
          <p:nvPr/>
        </p:nvPicPr>
        <p:blipFill>
          <a:blip r:embed="rId6"/>
          <a:stretch>
            <a:fillRect/>
          </a:stretch>
        </p:blipFill>
        <p:spPr>
          <a:xfrm>
            <a:off x="234950" y="2246313"/>
            <a:ext cx="2714625" cy="1900237"/>
          </a:xfrm>
          <a:prstGeom prst="rect">
            <a:avLst/>
          </a:prstGeom>
          <a:noFill/>
          <a:ln w="9525">
            <a:noFill/>
          </a:ln>
        </p:spPr>
      </p:pic>
    </p:spTree>
  </p:cSld>
  <p:clrMapOvr>
    <a:masterClrMapping/>
  </p:clrMapOvr>
  <p:transition spd="slow">
    <p:wedg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7" name="Rectangle 3"/>
          <p:cNvSpPr>
            <a:spLocks noGrp="1" noChangeArrowheads="1"/>
          </p:cNvSpPr>
          <p:nvPr>
            <p:ph type="subTitle" idx="1"/>
          </p:nvPr>
        </p:nvSpPr>
        <p:spPr>
          <a:xfrm>
            <a:off x="304800" y="4343400"/>
            <a:ext cx="8077200" cy="1371600"/>
          </a:xfrm>
        </p:spPr>
        <p:txBody>
          <a:bodyPr vert="horz" wrap="square" lIns="91440" tIns="45720" rIns="91440" bIns="45720" numCol="1" anchor="t" anchorCtr="0" compatLnSpc="1"/>
          <a:lstStyle/>
          <a:p>
            <a:pPr marL="0" marR="0" lvl="0" indent="87630" algn="l" defTabSz="914400" rtl="0" eaLnBrk="1" fontAlgn="base" latinLnBrk="0" hangingPunct="1">
              <a:lnSpc>
                <a:spcPct val="80000"/>
              </a:lnSpc>
              <a:spcBef>
                <a:spcPts val="600"/>
              </a:spcBef>
              <a:spcAft>
                <a:spcPct val="0"/>
              </a:spcAft>
              <a:buClr>
                <a:schemeClr val="accent1"/>
              </a:buClr>
              <a:buSzPct val="70000"/>
              <a:buFontTx/>
              <a:buNone/>
              <a:defRPr/>
            </a:pPr>
            <a:r>
              <a:rPr kumimoji="0" lang="ru-RU" altLang="zh-CN"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Опорным в таблице является изображение главных героев сказки, через которых идет осознание  происходящего в ней, понимание самой сказки, содержания, которое «завязано» вокруг ее главных героев. </a:t>
            </a:r>
            <a:endParaRPr kumimoji="0" lang="ru-RU" altLang="zh-CN"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73050" marR="0" lvl="0" indent="-273050" algn="l" defTabSz="914400" rtl="0" eaLnBrk="1" fontAlgn="base" latinLnBrk="0" hangingPunct="1">
              <a:lnSpc>
                <a:spcPct val="80000"/>
              </a:lnSpc>
              <a:spcBef>
                <a:spcPts val="600"/>
              </a:spcBef>
              <a:spcAft>
                <a:spcPct val="0"/>
              </a:spcAft>
              <a:buClr>
                <a:schemeClr val="accent1"/>
              </a:buClr>
              <a:buSzPct val="70000"/>
              <a:buFontTx/>
              <a:buNone/>
              <a:defRPr/>
            </a:pPr>
            <a:r>
              <a:rPr kumimoji="0" lang="ru-RU" altLang="zh-CN" sz="1400" b="0" i="0" u="none" strike="noStrike" kern="1200" cap="none" spc="0" normalizeH="0" baseline="0" noProof="0" dirty="0" smtClean="0">
                <a:ln>
                  <a:noFill/>
                </a:ln>
                <a:solidFill>
                  <a:schemeClr val="tx1"/>
                </a:solidFill>
                <a:effectLst/>
                <a:uLnTx/>
                <a:uFillTx/>
                <a:latin typeface="+mn-lt"/>
                <a:ea typeface="+mn-ea"/>
                <a:cs typeface="+mn-cs"/>
              </a:rPr>
              <a:t> </a:t>
            </a:r>
            <a:endParaRPr kumimoji="0" lang="ru-RU" altLang="ru-RU" sz="1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7107" name="Rectangle 4"/>
          <p:cNvSpPr/>
          <p:nvPr/>
        </p:nvSpPr>
        <p:spPr>
          <a:xfrm>
            <a:off x="1314450" y="2708275"/>
            <a:ext cx="1947863" cy="366713"/>
          </a:xfrm>
          <a:prstGeom prst="rect">
            <a:avLst/>
          </a:prstGeom>
          <a:noFill/>
          <a:ln w="9525">
            <a:noFill/>
          </a:ln>
        </p:spPr>
        <p:txBody>
          <a:bodyPr wrap="none" anchor="ctr" anchorCtr="0">
            <a:spAutoFit/>
          </a:bodyPr>
          <a:p>
            <a:pPr algn="ctr" eaLnBrk="1" hangingPunct="1"/>
            <a:r>
              <a:rPr lang="ru-RU" altLang="zh-CN" b="1" dirty="0">
                <a:solidFill>
                  <a:srgbClr val="000000"/>
                </a:solidFill>
                <a:latin typeface="Arial" panose="020B0604020202020204" pitchFamily="34" charset="0"/>
                <a:ea typeface="SimSun" panose="02010600030101010101" pitchFamily="2" charset="-122"/>
              </a:rPr>
              <a:t>Мнемотаблица.</a:t>
            </a:r>
            <a:endParaRPr lang="ru-RU" altLang="zh-CN" b="1" dirty="0">
              <a:solidFill>
                <a:srgbClr val="000000"/>
              </a:solidFill>
              <a:latin typeface="Arial" panose="020B0604020202020204" pitchFamily="34" charset="0"/>
              <a:ea typeface="SimSun" panose="02010600030101010101" pitchFamily="2" charset="-122"/>
            </a:endParaRPr>
          </a:p>
        </p:txBody>
      </p:sp>
      <p:sp>
        <p:nvSpPr>
          <p:cNvPr id="47108" name="Rectangle 5"/>
          <p:cNvSpPr/>
          <p:nvPr/>
        </p:nvSpPr>
        <p:spPr>
          <a:xfrm>
            <a:off x="0" y="0"/>
            <a:ext cx="9144000" cy="0"/>
          </a:xfrm>
          <a:prstGeom prst="rect">
            <a:avLst/>
          </a:prstGeom>
          <a:noFill/>
          <a:ln w="9525">
            <a:noFill/>
          </a:ln>
        </p:spPr>
        <p:txBody>
          <a:bodyPr wrap="none" anchor="ctr" anchorCtr="0">
            <a:spAutoFit/>
          </a:bodyPr>
          <a:p>
            <a:pPr eaLnBrk="1" hangingPunct="1"/>
            <a:endParaRPr lang="ru-RU" altLang="ru-RU" dirty="0">
              <a:solidFill>
                <a:srgbClr val="000000"/>
              </a:solidFill>
              <a:latin typeface="Arial" panose="020B0604020202020204" pitchFamily="34" charset="0"/>
            </a:endParaRPr>
          </a:p>
        </p:txBody>
      </p:sp>
      <p:pic>
        <p:nvPicPr>
          <p:cNvPr id="47109" name="Picture 6" descr="Ал%20и%20лиса%20табл"/>
          <p:cNvPicPr>
            <a:picLocks noChangeAspect="1"/>
          </p:cNvPicPr>
          <p:nvPr/>
        </p:nvPicPr>
        <p:blipFill>
          <a:blip r:embed="rId1"/>
          <a:stretch>
            <a:fillRect/>
          </a:stretch>
        </p:blipFill>
        <p:spPr>
          <a:xfrm>
            <a:off x="304800" y="228600"/>
            <a:ext cx="3581400" cy="3240088"/>
          </a:xfrm>
          <a:prstGeom prst="rect">
            <a:avLst/>
          </a:prstGeom>
          <a:solidFill>
            <a:srgbClr val="FFFF00"/>
          </a:solidFill>
          <a:ln w="9525">
            <a:noFill/>
          </a:ln>
        </p:spPr>
      </p:pic>
      <p:sp>
        <p:nvSpPr>
          <p:cNvPr id="47110" name="Text Box 7"/>
          <p:cNvSpPr txBox="1"/>
          <p:nvPr/>
        </p:nvSpPr>
        <p:spPr>
          <a:xfrm>
            <a:off x="4038600" y="244475"/>
            <a:ext cx="4572000" cy="3908425"/>
          </a:xfrm>
          <a:prstGeom prst="rect">
            <a:avLst/>
          </a:prstGeom>
          <a:noFill/>
          <a:ln w="9525">
            <a:noFill/>
          </a:ln>
        </p:spPr>
        <p:txBody>
          <a:bodyPr>
            <a:spAutoFit/>
          </a:bodyPr>
          <a:p>
            <a:pPr eaLnBrk="1" hangingPunct="1">
              <a:buNone/>
            </a:pPr>
            <a:r>
              <a:rPr lang="ru-RU" altLang="zh-CN" sz="1400" dirty="0">
                <a:solidFill>
                  <a:srgbClr val="000000"/>
                </a:solidFill>
                <a:latin typeface="Arial" panose="020B0604020202020204" pitchFamily="34" charset="0"/>
                <a:ea typeface="SimSun" panose="02010600030101010101" pitchFamily="2" charset="-122"/>
              </a:rPr>
              <a:t>               </a:t>
            </a:r>
            <a:endParaRPr lang="ru-RU" altLang="zh-CN" sz="1400" dirty="0">
              <a:solidFill>
                <a:srgbClr val="000000"/>
              </a:solidFill>
              <a:latin typeface="Arial" panose="020B0604020202020204" pitchFamily="34" charset="0"/>
              <a:ea typeface="SimSun" panose="02010600030101010101" pitchFamily="2" charset="-122"/>
            </a:endParaRPr>
          </a:p>
          <a:p>
            <a:pPr eaLnBrk="1" hangingPunct="1">
              <a:buNone/>
            </a:pPr>
            <a:r>
              <a:rPr lang="ru-RU" altLang="zh-CN" sz="2000" b="1" dirty="0">
                <a:solidFill>
                  <a:srgbClr val="000000"/>
                </a:solidFill>
                <a:latin typeface="Times New Roman" panose="02020603050405020304" pitchFamily="18" charset="0"/>
                <a:ea typeface="SimSun" panose="02010600030101010101" pitchFamily="2" charset="-122"/>
              </a:rPr>
              <a:t>Сказка « Аленушка и лиса».</a:t>
            </a:r>
            <a:endParaRPr lang="ru-RU" altLang="zh-CN" sz="2000" b="1" dirty="0">
              <a:solidFill>
                <a:srgbClr val="000000"/>
              </a:solidFill>
              <a:latin typeface="Times New Roman" panose="02020603050405020304" pitchFamily="18" charset="0"/>
              <a:ea typeface="SimSun" panose="02010600030101010101" pitchFamily="2" charset="-122"/>
            </a:endParaRPr>
          </a:p>
          <a:p>
            <a:pPr eaLnBrk="1" hangingPunct="1">
              <a:buNone/>
            </a:pPr>
            <a:r>
              <a:rPr lang="ru-RU" altLang="zh-CN" sz="2000" dirty="0">
                <a:solidFill>
                  <a:srgbClr val="000000"/>
                </a:solidFill>
                <a:latin typeface="Times New Roman" panose="02020603050405020304" pitchFamily="18" charset="0"/>
                <a:ea typeface="SimSun" panose="02010600030101010101" pitchFamily="2" charset="-122"/>
              </a:rPr>
              <a:t>Пошла однажды Аленушка в лес и заблудилась. Забралась на большое дерево, сидит дрожит. Бежит мимо медведь, испугалась его Аленушка, не пошла с ним домой. Бежит мимо волк, и с ним Аленушка не пошла домой — испугалась. Бежит мимо лисичка-сестричка, села  лисе на спину, та ее и доставила к дому. Вот и сказке конец, а кто слушал – молодец!</a:t>
            </a:r>
            <a:endParaRPr lang="ru-RU" altLang="ru-RU" sz="2000" dirty="0">
              <a:solidFill>
                <a:srgbClr val="000000"/>
              </a:solidFill>
              <a:latin typeface="Times New Roman" panose="02020603050405020304" pitchFamily="18" charset="0"/>
              <a:cs typeface="Times New Roman" panose="02020603050405020304" pitchFamily="18" charset="0"/>
            </a:endParaRPr>
          </a:p>
          <a:p>
            <a:pPr eaLnBrk="1" hangingPunct="1">
              <a:buNone/>
            </a:pPr>
            <a:endParaRPr lang="ru-RU" altLang="ru-RU" sz="1400" dirty="0">
              <a:solidFill>
                <a:srgbClr val="000000"/>
              </a:solidFill>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Rectangle 2"/>
          <p:cNvSpPr>
            <a:spLocks noGrp="1" noChangeArrowheads="1"/>
          </p:cNvSpPr>
          <p:nvPr>
            <p:ph type="title" sz="quarter" idx="4294967295"/>
          </p:nvPr>
        </p:nvSpPr>
        <p:spPr>
          <a:xfrm>
            <a:off x="0" y="274638"/>
            <a:ext cx="8229600" cy="490538"/>
          </a:xfrm>
        </p:spPr>
        <p:txBody>
          <a:bodyPr anchor="b"/>
          <a:p>
            <a:pPr algn="ctr" eaLnBrk="1" hangingPunct="1"/>
            <a:r>
              <a:rPr lang="ru-RU" altLang="ru-RU" sz="2400" dirty="0">
                <a:solidFill>
                  <a:srgbClr val="FF0000"/>
                </a:solidFill>
                <a:latin typeface="Times New Roman" panose="02020603050405020304" pitchFamily="18" charset="0"/>
                <a:cs typeface="Times New Roman" panose="02020603050405020304" pitchFamily="18" charset="0"/>
              </a:rPr>
              <a:t>МНЕМОТАБЛИЦЫ</a:t>
            </a:r>
            <a:endParaRPr lang="ru-RU" altLang="ru-RU" sz="2400" dirty="0">
              <a:solidFill>
                <a:srgbClr val="FF0000"/>
              </a:solidFill>
              <a:latin typeface="Times New Roman" panose="02020603050405020304" pitchFamily="18" charset="0"/>
              <a:ea typeface="Times New Roman" panose="02020603050405020304" pitchFamily="18" charset="0"/>
            </a:endParaRPr>
          </a:p>
        </p:txBody>
      </p:sp>
      <p:pic>
        <p:nvPicPr>
          <p:cNvPr id="48131" name="Picture 3" descr="003"/>
          <p:cNvPicPr>
            <a:picLocks noGrp="1" noChangeAspect="1"/>
          </p:cNvPicPr>
          <p:nvPr>
            <p:ph sz="quarter" idx="1"/>
          </p:nvPr>
        </p:nvPicPr>
        <p:blipFill>
          <a:blip r:embed="rId1"/>
          <a:srcRect/>
          <a:stretch>
            <a:fillRect/>
          </a:stretch>
        </p:blipFill>
        <p:spPr>
          <a:xfrm>
            <a:off x="3309938" y="838200"/>
            <a:ext cx="2159000" cy="2209800"/>
          </a:xfrm>
          <a:ln>
            <a:solidFill>
              <a:schemeClr val="tx1">
                <a:alpha val="100000"/>
              </a:schemeClr>
            </a:solidFill>
            <a:miter/>
          </a:ln>
        </p:spPr>
      </p:pic>
      <p:pic>
        <p:nvPicPr>
          <p:cNvPr id="48132" name="Picture 4" descr="001"/>
          <p:cNvPicPr>
            <a:picLocks noGrp="1" noChangeAspect="1"/>
          </p:cNvPicPr>
          <p:nvPr>
            <p:ph sz="quarter" idx="1"/>
          </p:nvPr>
        </p:nvPicPr>
        <p:blipFill>
          <a:blip r:embed="rId2"/>
          <a:srcRect/>
          <a:stretch>
            <a:fillRect/>
          </a:stretch>
        </p:blipFill>
        <p:spPr>
          <a:xfrm>
            <a:off x="433388" y="874713"/>
            <a:ext cx="2159000" cy="2230437"/>
          </a:xfrm>
          <a:ln>
            <a:solidFill>
              <a:schemeClr val="tx1">
                <a:alpha val="100000"/>
              </a:schemeClr>
            </a:solidFill>
            <a:miter/>
          </a:ln>
        </p:spPr>
      </p:pic>
      <p:pic>
        <p:nvPicPr>
          <p:cNvPr id="48133" name="Picture 5" descr="007"/>
          <p:cNvPicPr>
            <a:picLocks noGrp="1" noChangeAspect="1"/>
          </p:cNvPicPr>
          <p:nvPr>
            <p:ph sz="quarter" idx="1"/>
          </p:nvPr>
        </p:nvPicPr>
        <p:blipFill>
          <a:blip r:embed="rId3"/>
          <a:srcRect/>
          <a:stretch>
            <a:fillRect/>
          </a:stretch>
        </p:blipFill>
        <p:spPr>
          <a:xfrm>
            <a:off x="304800" y="3573463"/>
            <a:ext cx="2159000" cy="2159000"/>
          </a:xfrm>
          <a:ln>
            <a:solidFill>
              <a:schemeClr val="tx1">
                <a:alpha val="100000"/>
              </a:schemeClr>
            </a:solidFill>
            <a:miter/>
          </a:ln>
        </p:spPr>
      </p:pic>
      <p:sp>
        <p:nvSpPr>
          <p:cNvPr id="48134" name="Rectangle 6"/>
          <p:cNvSpPr/>
          <p:nvPr/>
        </p:nvSpPr>
        <p:spPr>
          <a:xfrm>
            <a:off x="0" y="0"/>
            <a:ext cx="9144000" cy="0"/>
          </a:xfrm>
          <a:prstGeom prst="rect">
            <a:avLst/>
          </a:prstGeom>
          <a:noFill/>
          <a:ln w="9525">
            <a:noFill/>
          </a:ln>
        </p:spPr>
        <p:txBody>
          <a:bodyPr wrap="none" anchor="ctr" anchorCtr="0">
            <a:spAutoFit/>
          </a:bodyPr>
          <a:p>
            <a:pPr eaLnBrk="1" hangingPunct="1"/>
            <a:endParaRPr lang="ru-RU" altLang="ru-RU" dirty="0">
              <a:solidFill>
                <a:srgbClr val="000000"/>
              </a:solidFill>
              <a:latin typeface="Arial" panose="020B0604020202020204" pitchFamily="34" charset="0"/>
            </a:endParaRPr>
          </a:p>
        </p:txBody>
      </p:sp>
      <p:sp>
        <p:nvSpPr>
          <p:cNvPr id="48135" name="Text Box 7"/>
          <p:cNvSpPr txBox="1"/>
          <p:nvPr/>
        </p:nvSpPr>
        <p:spPr>
          <a:xfrm>
            <a:off x="381000" y="3213100"/>
            <a:ext cx="2362200" cy="307975"/>
          </a:xfrm>
          <a:prstGeom prst="rect">
            <a:avLst/>
          </a:prstGeom>
          <a:noFill/>
          <a:ln w="9525">
            <a:noFill/>
          </a:ln>
        </p:spPr>
        <p:txBody>
          <a:bodyPr>
            <a:spAutoFit/>
          </a:bodyPr>
          <a:p>
            <a:pPr eaLnBrk="1" hangingPunct="1"/>
            <a:r>
              <a:rPr lang="ru-RU" altLang="ru-RU" sz="1400" dirty="0">
                <a:solidFill>
                  <a:srgbClr val="000000"/>
                </a:solidFill>
                <a:latin typeface="Times New Roman" panose="02020603050405020304" pitchFamily="18" charset="0"/>
                <a:cs typeface="Times New Roman" panose="02020603050405020304" pitchFamily="18" charset="0"/>
              </a:rPr>
              <a:t>Сказка «Рукавичка»</a:t>
            </a:r>
            <a:endParaRPr lang="ru-RU" altLang="ru-RU" sz="1400" dirty="0">
              <a:solidFill>
                <a:srgbClr val="000000"/>
              </a:solidFill>
              <a:latin typeface="Times New Roman" panose="02020603050405020304" pitchFamily="18" charset="0"/>
              <a:ea typeface="Times New Roman" panose="02020603050405020304" pitchFamily="18" charset="0"/>
            </a:endParaRPr>
          </a:p>
        </p:txBody>
      </p:sp>
      <p:sp>
        <p:nvSpPr>
          <p:cNvPr id="48136" name="Text Box 8"/>
          <p:cNvSpPr txBox="1"/>
          <p:nvPr/>
        </p:nvSpPr>
        <p:spPr>
          <a:xfrm>
            <a:off x="157163" y="5805488"/>
            <a:ext cx="2879725" cy="307975"/>
          </a:xfrm>
          <a:prstGeom prst="rect">
            <a:avLst/>
          </a:prstGeom>
          <a:noFill/>
          <a:ln w="9525">
            <a:noFill/>
          </a:ln>
        </p:spPr>
        <p:txBody>
          <a:bodyPr>
            <a:spAutoFit/>
          </a:bodyPr>
          <a:p>
            <a:pPr eaLnBrk="1" hangingPunct="1"/>
            <a:r>
              <a:rPr lang="ru-RU" altLang="ru-RU" sz="1400" dirty="0">
                <a:solidFill>
                  <a:srgbClr val="000000"/>
                </a:solidFill>
                <a:latin typeface="Times New Roman" panose="02020603050405020304" pitchFamily="18" charset="0"/>
                <a:cs typeface="Times New Roman" panose="02020603050405020304" pitchFamily="18" charset="0"/>
              </a:rPr>
              <a:t>Сказка «Заюшкина избушка»</a:t>
            </a:r>
            <a:endParaRPr lang="ru-RU" altLang="ru-RU" sz="1400" dirty="0">
              <a:solidFill>
                <a:srgbClr val="000000"/>
              </a:solidFill>
              <a:latin typeface="Times New Roman" panose="02020603050405020304" pitchFamily="18" charset="0"/>
              <a:ea typeface="Times New Roman" panose="02020603050405020304" pitchFamily="18" charset="0"/>
            </a:endParaRPr>
          </a:p>
        </p:txBody>
      </p:sp>
      <p:pic>
        <p:nvPicPr>
          <p:cNvPr id="48137" name="Picture 9" descr="002"/>
          <p:cNvPicPr>
            <a:picLocks noChangeAspect="1"/>
          </p:cNvPicPr>
          <p:nvPr/>
        </p:nvPicPr>
        <p:blipFill>
          <a:blip r:embed="rId4"/>
          <a:stretch>
            <a:fillRect/>
          </a:stretch>
        </p:blipFill>
        <p:spPr>
          <a:xfrm>
            <a:off x="3255963" y="3562350"/>
            <a:ext cx="2159000" cy="2162175"/>
          </a:xfrm>
          <a:prstGeom prst="rect">
            <a:avLst/>
          </a:prstGeom>
          <a:noFill/>
          <a:ln w="9525" cap="flat" cmpd="sng">
            <a:solidFill>
              <a:schemeClr val="tx1"/>
            </a:solidFill>
            <a:prstDash val="solid"/>
            <a:miter/>
            <a:headEnd type="none" w="med" len="med"/>
            <a:tailEnd type="none" w="med" len="med"/>
          </a:ln>
        </p:spPr>
      </p:pic>
      <p:pic>
        <p:nvPicPr>
          <p:cNvPr id="48138" name="Picture 10" descr="004"/>
          <p:cNvPicPr>
            <a:picLocks noChangeAspect="1"/>
          </p:cNvPicPr>
          <p:nvPr/>
        </p:nvPicPr>
        <p:blipFill>
          <a:blip r:embed="rId5"/>
          <a:stretch>
            <a:fillRect/>
          </a:stretch>
        </p:blipFill>
        <p:spPr>
          <a:xfrm>
            <a:off x="6246813" y="762000"/>
            <a:ext cx="2159000" cy="2214563"/>
          </a:xfrm>
          <a:prstGeom prst="rect">
            <a:avLst/>
          </a:prstGeom>
          <a:noFill/>
          <a:ln w="9525" cap="flat" cmpd="sng">
            <a:solidFill>
              <a:schemeClr val="tx1"/>
            </a:solidFill>
            <a:prstDash val="solid"/>
            <a:miter/>
            <a:headEnd type="none" w="med" len="med"/>
            <a:tailEnd type="none" w="med" len="med"/>
          </a:ln>
        </p:spPr>
      </p:pic>
      <p:pic>
        <p:nvPicPr>
          <p:cNvPr id="48139" name="Picture 11" descr="005"/>
          <p:cNvPicPr>
            <a:picLocks noChangeAspect="1"/>
          </p:cNvPicPr>
          <p:nvPr/>
        </p:nvPicPr>
        <p:blipFill>
          <a:blip r:embed="rId6"/>
          <a:stretch>
            <a:fillRect/>
          </a:stretch>
        </p:blipFill>
        <p:spPr>
          <a:xfrm>
            <a:off x="6240463" y="3562350"/>
            <a:ext cx="2173287" cy="2159000"/>
          </a:xfrm>
          <a:prstGeom prst="rect">
            <a:avLst/>
          </a:prstGeom>
          <a:noFill/>
          <a:ln w="9525" cap="flat" cmpd="sng">
            <a:solidFill>
              <a:schemeClr val="tx1"/>
            </a:solidFill>
            <a:prstDash val="solid"/>
            <a:miter/>
            <a:headEnd type="none" w="med" len="med"/>
            <a:tailEnd type="none" w="med" len="med"/>
          </a:ln>
        </p:spPr>
      </p:pic>
      <p:sp>
        <p:nvSpPr>
          <p:cNvPr id="48140" name="Text Box 12"/>
          <p:cNvSpPr txBox="1"/>
          <p:nvPr/>
        </p:nvSpPr>
        <p:spPr>
          <a:xfrm>
            <a:off x="3036888" y="3179763"/>
            <a:ext cx="2605087" cy="307975"/>
          </a:xfrm>
          <a:prstGeom prst="rect">
            <a:avLst/>
          </a:prstGeom>
          <a:noFill/>
          <a:ln w="9525">
            <a:noFill/>
          </a:ln>
        </p:spPr>
        <p:txBody>
          <a:bodyPr wrap="none">
            <a:spAutoFit/>
          </a:bodyPr>
          <a:p>
            <a:pPr eaLnBrk="1" hangingPunct="1"/>
            <a:r>
              <a:rPr lang="ru-RU" altLang="ru-RU" sz="1400" dirty="0">
                <a:solidFill>
                  <a:srgbClr val="000000"/>
                </a:solidFill>
                <a:latin typeface="Times New Roman" panose="02020603050405020304" pitchFamily="18" charset="0"/>
                <a:cs typeface="Times New Roman" panose="02020603050405020304" pitchFamily="18" charset="0"/>
              </a:rPr>
              <a:t>Сказка «У страха глаза велики»</a:t>
            </a:r>
            <a:endParaRPr lang="ru-RU" altLang="ru-RU" sz="1400" dirty="0">
              <a:solidFill>
                <a:srgbClr val="000000"/>
              </a:solidFill>
              <a:latin typeface="Times New Roman" panose="02020603050405020304" pitchFamily="18" charset="0"/>
              <a:ea typeface="Times New Roman" panose="02020603050405020304" pitchFamily="18" charset="0"/>
            </a:endParaRPr>
          </a:p>
        </p:txBody>
      </p:sp>
      <p:sp>
        <p:nvSpPr>
          <p:cNvPr id="48141" name="Text Box 13"/>
          <p:cNvSpPr txBox="1"/>
          <p:nvPr/>
        </p:nvSpPr>
        <p:spPr>
          <a:xfrm>
            <a:off x="5886450" y="3065463"/>
            <a:ext cx="3228975" cy="307975"/>
          </a:xfrm>
          <a:prstGeom prst="rect">
            <a:avLst/>
          </a:prstGeom>
          <a:noFill/>
          <a:ln w="9525">
            <a:noFill/>
          </a:ln>
        </p:spPr>
        <p:txBody>
          <a:bodyPr wrap="none">
            <a:spAutoFit/>
          </a:bodyPr>
          <a:p>
            <a:pPr eaLnBrk="1" hangingPunct="1"/>
            <a:r>
              <a:rPr lang="ru-RU" altLang="ru-RU" sz="1400" dirty="0">
                <a:solidFill>
                  <a:srgbClr val="000000"/>
                </a:solidFill>
                <a:latin typeface="Times New Roman" panose="02020603050405020304" pitchFamily="18" charset="0"/>
                <a:cs typeface="Times New Roman" panose="02020603050405020304" pitchFamily="18" charset="0"/>
              </a:rPr>
              <a:t>Сказка «Петушок и бобовое зернышко»</a:t>
            </a:r>
            <a:endParaRPr lang="ru-RU" altLang="ru-RU" sz="1400" dirty="0">
              <a:solidFill>
                <a:srgbClr val="000000"/>
              </a:solidFill>
              <a:latin typeface="Times New Roman" panose="02020603050405020304" pitchFamily="18" charset="0"/>
              <a:ea typeface="Times New Roman" panose="02020603050405020304" pitchFamily="18" charset="0"/>
            </a:endParaRPr>
          </a:p>
        </p:txBody>
      </p:sp>
      <p:sp>
        <p:nvSpPr>
          <p:cNvPr id="48142" name="Text Box 14"/>
          <p:cNvSpPr txBox="1"/>
          <p:nvPr/>
        </p:nvSpPr>
        <p:spPr>
          <a:xfrm>
            <a:off x="3255963" y="5826125"/>
            <a:ext cx="2587625" cy="307975"/>
          </a:xfrm>
          <a:prstGeom prst="rect">
            <a:avLst/>
          </a:prstGeom>
          <a:noFill/>
          <a:ln w="9525">
            <a:noFill/>
          </a:ln>
        </p:spPr>
        <p:txBody>
          <a:bodyPr wrap="none">
            <a:spAutoFit/>
          </a:bodyPr>
          <a:p>
            <a:pPr eaLnBrk="1" hangingPunct="1"/>
            <a:r>
              <a:rPr lang="ru-RU" altLang="ru-RU" sz="1400" dirty="0">
                <a:solidFill>
                  <a:srgbClr val="000000"/>
                </a:solidFill>
                <a:latin typeface="Times New Roman" panose="02020603050405020304" pitchFamily="18" charset="0"/>
                <a:cs typeface="Times New Roman" panose="02020603050405020304" pitchFamily="18" charset="0"/>
              </a:rPr>
              <a:t>Сказка « У солнышка в гостях»</a:t>
            </a:r>
            <a:endParaRPr lang="ru-RU" altLang="ru-RU" sz="1400" dirty="0">
              <a:solidFill>
                <a:srgbClr val="000000"/>
              </a:solidFill>
              <a:latin typeface="Times New Roman" panose="02020603050405020304" pitchFamily="18" charset="0"/>
              <a:ea typeface="Times New Roman" panose="02020603050405020304" pitchFamily="18" charset="0"/>
            </a:endParaRPr>
          </a:p>
        </p:txBody>
      </p:sp>
      <p:sp>
        <p:nvSpPr>
          <p:cNvPr id="48143" name="Text Box 15"/>
          <p:cNvSpPr txBox="1"/>
          <p:nvPr/>
        </p:nvSpPr>
        <p:spPr>
          <a:xfrm>
            <a:off x="6351588" y="5826125"/>
            <a:ext cx="1833562" cy="307975"/>
          </a:xfrm>
          <a:prstGeom prst="rect">
            <a:avLst/>
          </a:prstGeom>
          <a:noFill/>
          <a:ln w="9525">
            <a:noFill/>
          </a:ln>
        </p:spPr>
        <p:txBody>
          <a:bodyPr wrap="none">
            <a:spAutoFit/>
          </a:bodyPr>
          <a:p>
            <a:pPr eaLnBrk="1" hangingPunct="1"/>
            <a:r>
              <a:rPr lang="ru-RU" altLang="ru-RU" sz="1400" dirty="0">
                <a:solidFill>
                  <a:srgbClr val="000000"/>
                </a:solidFill>
                <a:latin typeface="Times New Roman" panose="02020603050405020304" pitchFamily="18" charset="0"/>
                <a:cs typeface="Times New Roman" panose="02020603050405020304" pitchFamily="18" charset="0"/>
              </a:rPr>
              <a:t>Сказка «Коза-дереза»</a:t>
            </a:r>
            <a:endParaRPr lang="ru-RU" altLang="ru-RU" sz="1400" dirty="0">
              <a:solidFill>
                <a:srgbClr val="000000"/>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Rectangle 4"/>
          <p:cNvSpPr>
            <a:spLocks noChangeArrowheads="1"/>
          </p:cNvSpPr>
          <p:nvPr/>
        </p:nvSpPr>
        <p:spPr bwMode="auto">
          <a:xfrm>
            <a:off x="193675" y="34925"/>
            <a:ext cx="8458200" cy="6956425"/>
          </a:xfrm>
          <a:prstGeom prst="rect">
            <a:avLst/>
          </a:prstGeom>
          <a:noFill/>
          <a:ln>
            <a:noFill/>
          </a:ln>
          <a:effectLst/>
        </p:spPr>
        <p:txBody>
          <a:bodyPr anchor="ctr">
            <a:spAutoFit/>
          </a:bodyPr>
          <a:p>
            <a:pPr algn="ctr">
              <a:buNone/>
            </a:pPr>
            <a:r>
              <a:rPr lang="ru-RU" altLang="ru-RU" sz="2400" b="1" dirty="0">
                <a:solidFill>
                  <a:srgbClr val="FF0000"/>
                </a:solidFill>
                <a:latin typeface="Times New Roman" panose="02020603050405020304" pitchFamily="18" charset="0"/>
                <a:cs typeface="Times New Roman" panose="02020603050405020304" pitchFamily="18" charset="0"/>
              </a:rPr>
              <a:t>Знакомство детей с театрализованными играми начинается с 1 младшей группы. </a:t>
            </a:r>
            <a:endParaRPr lang="ru-RU" altLang="ru-RU" sz="2400" dirty="0">
              <a:latin typeface="Times New Roman" panose="02020603050405020304" pitchFamily="18" charset="0"/>
              <a:cs typeface="Times New Roman" panose="02020603050405020304" pitchFamily="18" charset="0"/>
            </a:endParaRPr>
          </a:p>
          <a:p>
            <a:pPr eaLnBrk="1" hangingPunct="1">
              <a:buFont typeface="Wingdings 2" panose="05020102010507070707" pitchFamily="18" charset="2"/>
              <a:buNone/>
            </a:pPr>
            <a:r>
              <a:rPr sz="2400" dirty="0">
                <a:latin typeface="Times New Roman" panose="02020603050405020304" pitchFamily="18" charset="0"/>
                <a:cs typeface="Times New Roman" panose="02020603050405020304" pitchFamily="18" charset="0"/>
              </a:rPr>
              <a:t>С первыми театрализованными действиями малыши знакомятся очень рано в процессе разнообразных игр-забав, хороводов, при прослушивании выразительного чтения стихов и сказок. Педагог должен использовать разные возможности для того, чтобы обыграть какой-либо предмет или событие, пробуждая фантазию ребенка. Например, на прогулке воспитатель может сказать: «Посмотрите, какое ласковое солнышко, оно улыбается вам, детки. Давайте и мы ему улыбнемся, поздороваемся».</a:t>
            </a:r>
            <a:endParaRPr sz="2400" dirty="0">
              <a:latin typeface="Times New Roman" panose="02020603050405020304" pitchFamily="18" charset="0"/>
              <a:cs typeface="Times New Roman" panose="02020603050405020304" pitchFamily="18" charset="0"/>
            </a:endParaRPr>
          </a:p>
          <a:p>
            <a:pPr eaLnBrk="1" hangingPunct="1">
              <a:buFont typeface="Wingdings 2" panose="05020102010507070707" pitchFamily="18" charset="2"/>
              <a:buNone/>
            </a:pPr>
            <a:r>
              <a:rPr sz="2400" dirty="0">
                <a:latin typeface="Times New Roman" panose="02020603050405020304" pitchFamily="18" charset="0"/>
                <a:cs typeface="Times New Roman" panose="02020603050405020304" pitchFamily="18" charset="0"/>
              </a:rPr>
              <a:t>В программном репертуаре литературных произведений для младших детей достаточно много потешек, привлекающих ребёнка своей ритмичностью, игровым содержанием; сказок. Читая детям потешку, драматизируя отрывок из сказок, воспитатель обязательно показывает и игровые действия, побуждая малышей выполнять их сначала вместе с, ним, а затем и самостоятельно.</a:t>
            </a:r>
            <a:endParaRPr sz="2400" dirty="0">
              <a:latin typeface="Times New Roman" panose="02020603050405020304" pitchFamily="18" charset="0"/>
              <a:cs typeface="Times New Roman" panose="02020603050405020304" pitchFamily="18" charset="0"/>
            </a:endParaRPr>
          </a:p>
          <a:p>
            <a:pPr>
              <a:buNone/>
            </a:pPr>
            <a:endParaRPr sz="1400" dirty="0">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Rectangle 4"/>
          <p:cNvSpPr>
            <a:spLocks noChangeArrowheads="1"/>
          </p:cNvSpPr>
          <p:nvPr/>
        </p:nvSpPr>
        <p:spPr bwMode="auto">
          <a:xfrm>
            <a:off x="228600" y="381000"/>
            <a:ext cx="8610600" cy="4370388"/>
          </a:xfrm>
          <a:prstGeom prst="rect">
            <a:avLst/>
          </a:prstGeom>
          <a:noFill/>
          <a:ln>
            <a:noFill/>
          </a:ln>
          <a:effectLst/>
        </p:spPr>
        <p:txBody>
          <a:bodyPr anchor="ctr">
            <a:spAutoFit/>
          </a:bodyPr>
          <a:p>
            <a:pPr indent="354330" eaLnBrk="1" hangingPunct="1">
              <a:buFont typeface="Wingdings 2" panose="05020102010507070707" pitchFamily="18" charset="2"/>
              <a:buNone/>
            </a:pPr>
            <a:r>
              <a:rPr sz="2400" dirty="0">
                <a:latin typeface="Times New Roman" panose="02020603050405020304" pitchFamily="18" charset="0"/>
                <a:cs typeface="Times New Roman" panose="02020603050405020304" pitchFamily="18" charset="0"/>
              </a:rPr>
              <a:t>Воспитатель также может предложить малышам изобразить, как топает медведь, прыгает зайчик, рычит волк, летает самолет, качаются веточки деревьев, шелестят листочки. Желательно сопровождать такие действия подходящими стихами и песенками.  </a:t>
            </a:r>
            <a:endParaRPr sz="2400" dirty="0">
              <a:latin typeface="Times New Roman" panose="02020603050405020304" pitchFamily="18" charset="0"/>
              <a:cs typeface="Times New Roman" panose="02020603050405020304" pitchFamily="18" charset="0"/>
            </a:endParaRPr>
          </a:p>
          <a:p>
            <a:pPr indent="354330" eaLnBrk="1" hangingPunct="1">
              <a:buFont typeface="Wingdings 2" panose="05020102010507070707" pitchFamily="18" charset="2"/>
              <a:buNone/>
            </a:pPr>
            <a:r>
              <a:rPr sz="2400" dirty="0">
                <a:latin typeface="Times New Roman" panose="02020603050405020304" pitchFamily="18" charset="0"/>
                <a:cs typeface="Times New Roman" panose="02020603050405020304" pitchFamily="18" charset="0"/>
              </a:rPr>
              <a:t>С театрализованными представлениями дети могут познакомиться при просмотрах спектаклей, цирковых представлений, спектаклей кукольного театра как в постановке профессиональных артистов, так и педагогов, родителей, старших детей.</a:t>
            </a:r>
            <a:endParaRPr sz="2400" dirty="0">
              <a:latin typeface="Times New Roman" panose="02020603050405020304" pitchFamily="18" charset="0"/>
              <a:cs typeface="Times New Roman" panose="02020603050405020304" pitchFamily="18" charset="0"/>
            </a:endParaRPr>
          </a:p>
          <a:p>
            <a:pPr indent="354330" eaLnBrk="1" hangingPunct="1">
              <a:buFont typeface="Wingdings 2" panose="05020102010507070707" pitchFamily="18" charset="2"/>
              <a:buChar char=""/>
            </a:pPr>
            <a:endParaRPr sz="2400" dirty="0">
              <a:latin typeface="Arial" panose="020B0604020202020204" pitchFamily="34" charset="0"/>
            </a:endParaRPr>
          </a:p>
          <a:p>
            <a:pPr indent="354330">
              <a:buNone/>
            </a:pPr>
            <a:endParaRPr sz="1400" dirty="0">
              <a:latin typeface="Times New Roman" panose="02020603050405020304" pitchFamily="18" charset="0"/>
              <a:ea typeface="Times New Roman" panose="02020603050405020304" pitchFamily="18" charset="0"/>
            </a:endParaRPr>
          </a:p>
        </p:txBody>
      </p:sp>
      <p:pic>
        <p:nvPicPr>
          <p:cNvPr id="50179" name="Picture 4" descr="D:\рабочий стол 28.12.2011\Мама!\Фото\для фото\IMGP2772.JPG"/>
          <p:cNvPicPr>
            <a:picLocks noChangeAspect="1"/>
          </p:cNvPicPr>
          <p:nvPr/>
        </p:nvPicPr>
        <p:blipFill>
          <a:blip r:embed="rId1"/>
          <a:stretch>
            <a:fillRect/>
          </a:stretch>
        </p:blipFill>
        <p:spPr>
          <a:xfrm>
            <a:off x="5083175" y="3824288"/>
            <a:ext cx="3733800" cy="2895600"/>
          </a:xfrm>
          <a:prstGeom prst="rect">
            <a:avLst/>
          </a:prstGeom>
          <a:noFill/>
          <a:ln w="9525">
            <a:noFill/>
          </a:ln>
        </p:spPr>
      </p:pic>
    </p:spTree>
  </p:cSld>
  <p:clrMapOvr>
    <a:masterClrMapping/>
  </p:clrMapOvr>
  <p:transition spd="slow">
    <p:wedg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Rectangle 4"/>
          <p:cNvSpPr>
            <a:spLocks noChangeArrowheads="1"/>
          </p:cNvSpPr>
          <p:nvPr/>
        </p:nvSpPr>
        <p:spPr bwMode="auto">
          <a:xfrm>
            <a:off x="228600" y="119063"/>
            <a:ext cx="8458200" cy="6770688"/>
          </a:xfrm>
          <a:prstGeom prst="rect">
            <a:avLst/>
          </a:prstGeom>
          <a:noFill/>
          <a:ln>
            <a:noFill/>
          </a:ln>
          <a:effectLst/>
        </p:spPr>
        <p:txBody>
          <a:bodyPr anchor="ctr">
            <a:spAutoFit/>
          </a:bodyPr>
          <a:p>
            <a:pPr indent="354330" eaLnBrk="1" hangingPunct="1">
              <a:buFont typeface="Wingdings 2" panose="05020102010507070707" pitchFamily="18" charset="2"/>
              <a:buNone/>
            </a:pPr>
            <a:r>
              <a:rPr lang="ru-RU" altLang="ru-RU" sz="2200" dirty="0">
                <a:latin typeface="Times New Roman" panose="02020603050405020304" pitchFamily="18" charset="0"/>
                <a:cs typeface="Times New Roman" panose="02020603050405020304" pitchFamily="18" charset="0"/>
              </a:rPr>
              <a:t>Следует привлекать детей к посильному участию в инсценировках знакомых сказок, стихов, а также эпизодов их повседневной жизни. При проведении инсценировок рекомендуется использовать разнообразные кукольные театры (би-ба-бо, теневой, пальчиковый, настольный, театр на фланелеграфе), а также обыкновенные игрушки.</a:t>
            </a:r>
            <a:endParaRPr lang="ru-RU" altLang="ru-RU" sz="2200" dirty="0">
              <a:latin typeface="Times New Roman" panose="02020603050405020304" pitchFamily="18" charset="0"/>
              <a:cs typeface="Times New Roman" panose="02020603050405020304" pitchFamily="18" charset="0"/>
            </a:endParaRPr>
          </a:p>
          <a:p>
            <a:pPr indent="354330" eaLnBrk="1" hangingPunct="1">
              <a:buFont typeface="Wingdings 2" panose="05020102010507070707" pitchFamily="18" charset="2"/>
              <a:buNone/>
            </a:pPr>
            <a:r>
              <a:rPr lang="ru-RU" altLang="ru-RU" sz="2200" dirty="0">
                <a:latin typeface="Times New Roman" panose="02020603050405020304" pitchFamily="18" charset="0"/>
                <a:cs typeface="Times New Roman" panose="02020603050405020304" pitchFamily="18" charset="0"/>
              </a:rPr>
              <a:t> Детям раннего возраста сложно произнести текст роли полностью, но они в состоянии проговаривать некоторые фразы, изображать жестами действия персонажей. Например, при инсценировании сказки «Репка» малыши могут «тянуть» репку, при разыгрывании сказки «Курочка Ряба» изображать плач деда и бабы, показывать, как мышка махнула хвостиком, и пищать за нее. Малыши могут не только сами исполнять некоторые роли, но и действовать кукольными персонажами. В процессе таких игр-инсценировок, действуя вместе со взрослыми и подражая им, малыши учатся понимать и использовать язык мимики и жестов, совершенствуют свою речь, в которой важными составляющими являются эмоциональная окраска и интонация.</a:t>
            </a:r>
            <a:endParaRPr lang="ru-RU" altLang="ru-RU" sz="2200" dirty="0">
              <a:latin typeface="Times New Roman" panose="02020603050405020304" pitchFamily="18" charset="0"/>
              <a:cs typeface="Times New Roman" panose="02020603050405020304" pitchFamily="18" charset="0"/>
            </a:endParaRPr>
          </a:p>
          <a:p>
            <a:pPr indent="354330" eaLnBrk="1" hangingPunct="1">
              <a:buFont typeface="Wingdings 2" panose="05020102010507070707" pitchFamily="18" charset="2"/>
              <a:buChar char=""/>
            </a:pPr>
            <a:endParaRPr sz="2400" dirty="0">
              <a:latin typeface="Arial" panose="020B0604020202020204" pitchFamily="34" charset="0"/>
            </a:endParaRPr>
          </a:p>
          <a:p>
            <a:pPr indent="354330">
              <a:buNone/>
            </a:pPr>
            <a:endParaRPr sz="1400" dirty="0">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Rectangle 4"/>
          <p:cNvSpPr/>
          <p:nvPr/>
        </p:nvSpPr>
        <p:spPr>
          <a:xfrm>
            <a:off x="152400" y="1122363"/>
            <a:ext cx="8458200" cy="584200"/>
          </a:xfrm>
          <a:prstGeom prst="rect">
            <a:avLst/>
          </a:prstGeom>
          <a:noFill/>
          <a:ln w="9525">
            <a:noFill/>
          </a:ln>
        </p:spPr>
        <p:txBody>
          <a:bodyPr anchor="ctr" anchorCtr="0">
            <a:spAutoFit/>
          </a:bodyPr>
          <a:p>
            <a:pPr algn="ctr"/>
            <a:br>
              <a:rPr lang="ru-RU" altLang="ru-RU" sz="2000" dirty="0">
                <a:latin typeface="Times New Roman" panose="02020603050405020304" pitchFamily="18" charset="0"/>
                <a:cs typeface="Times New Roman" panose="02020603050405020304" pitchFamily="18" charset="0"/>
              </a:rPr>
            </a:br>
            <a:endParaRPr lang="ru-RU" altLang="ru-RU" sz="1200" dirty="0">
              <a:latin typeface="Times New Roman" panose="02020603050405020304" pitchFamily="18" charset="0"/>
              <a:ea typeface="Times New Roman" panose="02020603050405020304" pitchFamily="18" charset="0"/>
            </a:endParaRPr>
          </a:p>
        </p:txBody>
      </p:sp>
      <p:sp>
        <p:nvSpPr>
          <p:cNvPr id="52227" name="Прямоугольник 2"/>
          <p:cNvSpPr/>
          <p:nvPr/>
        </p:nvSpPr>
        <p:spPr>
          <a:xfrm>
            <a:off x="457200" y="381000"/>
            <a:ext cx="8153400" cy="2954338"/>
          </a:xfrm>
          <a:prstGeom prst="rect">
            <a:avLst/>
          </a:prstGeom>
          <a:noFill/>
          <a:ln w="9525">
            <a:noFill/>
          </a:ln>
        </p:spPr>
        <p:txBody>
          <a:bodyPr>
            <a:spAutoFit/>
          </a:bodyPr>
          <a:p>
            <a:pPr eaLnBrk="1" hangingPunct="1"/>
            <a:r>
              <a:rPr lang="ru-RU" altLang="ru-RU" sz="2800" dirty="0">
                <a:solidFill>
                  <a:srgbClr val="FF0000"/>
                </a:solidFill>
                <a:latin typeface="Times New Roman" panose="02020603050405020304" pitchFamily="18" charset="0"/>
                <a:cs typeface="Times New Roman" panose="02020603050405020304" pitchFamily="18" charset="0"/>
              </a:rPr>
              <a:t>Во второй младшей группе </a:t>
            </a:r>
            <a:r>
              <a:rPr lang="ru-RU" altLang="ru-RU" sz="2800" dirty="0">
                <a:latin typeface="Times New Roman" panose="02020603050405020304" pitchFamily="18" charset="0"/>
                <a:cs typeface="Times New Roman" panose="02020603050405020304" pitchFamily="18" charset="0"/>
              </a:rPr>
              <a:t>необходимо  формировать у детей простейшие образно-выразительные умения (умение имитировать характерные движения сказочных животных).</a:t>
            </a:r>
            <a:br>
              <a:rPr lang="ru-RU" altLang="ru-RU" sz="2800" dirty="0">
                <a:latin typeface="Times New Roman" panose="02020603050405020304" pitchFamily="18" charset="0"/>
                <a:cs typeface="Times New Roman" panose="02020603050405020304" pitchFamily="18" charset="0"/>
              </a:rPr>
            </a:br>
            <a:r>
              <a:rPr lang="ru-RU" altLang="ru-RU" sz="2800" dirty="0">
                <a:latin typeface="Times New Roman" panose="02020603050405020304" pitchFamily="18" charset="0"/>
                <a:cs typeface="Times New Roman" panose="02020603050405020304" pitchFamily="18" charset="0"/>
              </a:rPr>
              <a:t>«Птички летают, клюют зернышки», «Зайчики прыгают, танцуют», «Гордый петушок» и другие.</a:t>
            </a:r>
            <a:endParaRPr lang="ru-RU" altLang="ru-RU" sz="2800" dirty="0">
              <a:latin typeface="Times New Roman" panose="02020603050405020304" pitchFamily="18" charset="0"/>
              <a:cs typeface="Times New Roman" panose="02020603050405020304" pitchFamily="18" charset="0"/>
            </a:endParaRPr>
          </a:p>
          <a:p>
            <a:pPr eaLnBrk="1" hangingPunct="1"/>
            <a:endParaRPr lang="ru-RU" altLang="ru-RU" dirty="0">
              <a:latin typeface="Arial" panose="020B0604020202020204" pitchFamily="34" charset="0"/>
            </a:endParaRPr>
          </a:p>
        </p:txBody>
      </p:sp>
      <p:pic>
        <p:nvPicPr>
          <p:cNvPr id="52228" name="Picture 5" descr="D:\рабочий стол 28.12.2011\Мама!\Фото\для фото\театр\театр\петушок.jpg"/>
          <p:cNvPicPr>
            <a:picLocks noGrp="1" noChangeAspect="1"/>
          </p:cNvPicPr>
          <p:nvPr>
            <p:ph sz="quarter" idx="1"/>
          </p:nvPr>
        </p:nvPicPr>
        <p:blipFill>
          <a:blip r:embed="rId1"/>
          <a:srcRect/>
          <a:stretch>
            <a:fillRect/>
          </a:stretch>
        </p:blipFill>
        <p:spPr>
          <a:xfrm>
            <a:off x="1828800" y="3316288"/>
            <a:ext cx="4419600" cy="3262312"/>
          </a:xfrm>
          <a:ln/>
        </p:spPr>
      </p:pic>
    </p:spTree>
  </p:cSld>
  <p:clrMapOvr>
    <a:masterClrMapping/>
  </p:clrMapOvr>
  <p:transition spd="slow">
    <p:wedg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Rectangle 4"/>
          <p:cNvSpPr/>
          <p:nvPr/>
        </p:nvSpPr>
        <p:spPr>
          <a:xfrm>
            <a:off x="152400" y="1122363"/>
            <a:ext cx="8458200" cy="584200"/>
          </a:xfrm>
          <a:prstGeom prst="rect">
            <a:avLst/>
          </a:prstGeom>
          <a:noFill/>
          <a:ln w="9525">
            <a:noFill/>
          </a:ln>
        </p:spPr>
        <p:txBody>
          <a:bodyPr anchor="ctr" anchorCtr="0">
            <a:spAutoFit/>
          </a:bodyPr>
          <a:p>
            <a:pPr algn="ctr"/>
            <a:br>
              <a:rPr lang="ru-RU" altLang="ru-RU" sz="2000" dirty="0">
                <a:latin typeface="Times New Roman" panose="02020603050405020304" pitchFamily="18" charset="0"/>
                <a:cs typeface="Times New Roman" panose="02020603050405020304" pitchFamily="18" charset="0"/>
              </a:rPr>
            </a:br>
            <a:endParaRPr lang="ru-RU" altLang="ru-RU" sz="1200" dirty="0">
              <a:latin typeface="Times New Roman" panose="02020603050405020304" pitchFamily="18" charset="0"/>
              <a:ea typeface="Times New Roman" panose="02020603050405020304" pitchFamily="18" charset="0"/>
            </a:endParaRPr>
          </a:p>
        </p:txBody>
      </p:sp>
      <p:sp>
        <p:nvSpPr>
          <p:cNvPr id="82947" name="Прямоугольник 2"/>
          <p:cNvSpPr>
            <a:spLocks noChangeArrowheads="1"/>
          </p:cNvSpPr>
          <p:nvPr/>
        </p:nvSpPr>
        <p:spPr bwMode="auto">
          <a:xfrm>
            <a:off x="304800" y="381000"/>
            <a:ext cx="8305800" cy="6094413"/>
          </a:xfrm>
          <a:prstGeom prst="rect">
            <a:avLst/>
          </a:prstGeom>
          <a:noFill/>
          <a:ln w="9525">
            <a:noFill/>
            <a:miter lim="800000"/>
          </a:ln>
        </p:spPr>
        <p:txBody>
          <a:bodyPr>
            <a:spAutoFit/>
          </a:bodyPr>
          <a:p>
            <a:pPr algn="ctr" eaLnBrk="1" hangingPunct="1">
              <a:buNone/>
            </a:pPr>
            <a:r>
              <a:rPr sz="2000" b="1" dirty="0">
                <a:solidFill>
                  <a:srgbClr val="FF0000"/>
                </a:solidFill>
                <a:latin typeface="Times New Roman" panose="02020603050405020304" pitchFamily="18" charset="0"/>
                <a:cs typeface="Times New Roman" panose="02020603050405020304" pitchFamily="18" charset="0"/>
              </a:rPr>
              <a:t>Цели, задачи и содержание работы с детьми младшего дошкольного возраста</a:t>
            </a:r>
            <a:endParaRPr sz="2000" dirty="0">
              <a:solidFill>
                <a:srgbClr val="FF0000"/>
              </a:solidFill>
              <a:latin typeface="Times New Roman" panose="02020603050405020304" pitchFamily="18" charset="0"/>
              <a:cs typeface="Times New Roman" panose="02020603050405020304" pitchFamily="18" charset="0"/>
            </a:endParaRPr>
          </a:p>
          <a:p>
            <a:pPr eaLnBrk="1" hangingPunct="1">
              <a:buNone/>
            </a:pPr>
            <a:endParaRPr u="sng" dirty="0">
              <a:latin typeface="Times New Roman" panose="02020603050405020304" pitchFamily="18" charset="0"/>
              <a:cs typeface="Times New Roman" panose="02020603050405020304" pitchFamily="18" charset="0"/>
            </a:endParaRPr>
          </a:p>
          <a:p>
            <a:pPr eaLnBrk="1" hangingPunct="1">
              <a:buChar char="-"/>
            </a:pPr>
            <a:r>
              <a:rPr sz="2000" dirty="0">
                <a:latin typeface="Times New Roman" panose="02020603050405020304" pitchFamily="18" charset="0"/>
                <a:cs typeface="Times New Roman" panose="02020603050405020304" pitchFamily="18" charset="0"/>
              </a:rPr>
              <a:t>от наблюдения театрализованной постановки взрослого к самостоятельной игровой деятельности; </a:t>
            </a:r>
            <a:endParaRPr sz="2000" dirty="0">
              <a:latin typeface="Times New Roman" panose="02020603050405020304" pitchFamily="18" charset="0"/>
              <a:cs typeface="Times New Roman" panose="02020603050405020304" pitchFamily="18" charset="0"/>
            </a:endParaRPr>
          </a:p>
          <a:p>
            <a:pPr eaLnBrk="1" hangingPunct="1">
              <a:buChar char="-"/>
            </a:pPr>
            <a:r>
              <a:rPr sz="2000" dirty="0">
                <a:latin typeface="Times New Roman" panose="02020603050405020304" pitchFamily="18" charset="0"/>
                <a:cs typeface="Times New Roman" panose="02020603050405020304" pitchFamily="18" charset="0"/>
              </a:rPr>
              <a:t>от индивидуальной игры и «игры рядом» к игре в группе из трех-пяти сверстников, исполняющих роли; </a:t>
            </a:r>
            <a:endParaRPr sz="2000" dirty="0">
              <a:latin typeface="Times New Roman" panose="02020603050405020304" pitchFamily="18" charset="0"/>
              <a:cs typeface="Times New Roman" panose="02020603050405020304" pitchFamily="18" charset="0"/>
            </a:endParaRPr>
          </a:p>
          <a:p>
            <a:pPr eaLnBrk="1" hangingPunct="1">
              <a:buChar char="-"/>
            </a:pPr>
            <a:r>
              <a:rPr sz="2000" dirty="0">
                <a:latin typeface="Times New Roman" panose="02020603050405020304" pitchFamily="18" charset="0"/>
                <a:cs typeface="Times New Roman" panose="02020603050405020304" pitchFamily="18" charset="0"/>
              </a:rPr>
              <a:t>от имитации действий фольклорных и литературных персонажей к имитации действий в сочетании с передачей основных эмоций героя и освоению роли как созданию простого «типичного» образа в игре-драматизации. </a:t>
            </a:r>
            <a:endParaRPr sz="2000" dirty="0">
              <a:latin typeface="Times New Roman" panose="02020603050405020304" pitchFamily="18" charset="0"/>
              <a:cs typeface="Times New Roman" panose="02020603050405020304" pitchFamily="18" charset="0"/>
            </a:endParaRPr>
          </a:p>
          <a:p>
            <a:pPr eaLnBrk="1" hangingPunct="1">
              <a:buNone/>
            </a:pPr>
            <a:r>
              <a:rPr sz="2000" u="sng" dirty="0">
                <a:latin typeface="Times New Roman" panose="02020603050405020304" pitchFamily="18" charset="0"/>
                <a:cs typeface="Times New Roman" panose="02020603050405020304" pitchFamily="18" charset="0"/>
              </a:rPr>
              <a:t>Задачи и содержание работы. </a:t>
            </a:r>
            <a:endParaRPr sz="2000" dirty="0">
              <a:latin typeface="Times New Roman" panose="02020603050405020304" pitchFamily="18" charset="0"/>
              <a:cs typeface="Times New Roman" panose="02020603050405020304" pitchFamily="18" charset="0"/>
            </a:endParaRPr>
          </a:p>
          <a:p>
            <a:pPr eaLnBrk="1" hangingPunct="1">
              <a:buNone/>
            </a:pPr>
            <a:r>
              <a:rPr sz="2000" dirty="0">
                <a:latin typeface="Times New Roman" panose="02020603050405020304" pitchFamily="18" charset="0"/>
                <a:cs typeface="Times New Roman" panose="02020603050405020304" pitchFamily="18" charset="0"/>
              </a:rPr>
              <a:t>Прежде всего необходимо формировать интерес к театрализованным играм, складывающийся в процессе просмотра небольших кукольных спектаклей, которые показывает воспитатель, взяв за основу содержание знакомых ребенку потешек, стихов и сказок. </a:t>
            </a:r>
            <a:endParaRPr sz="2000" dirty="0">
              <a:latin typeface="Times New Roman" panose="02020603050405020304" pitchFamily="18" charset="0"/>
              <a:cs typeface="Times New Roman" panose="02020603050405020304" pitchFamily="18" charset="0"/>
            </a:endParaRPr>
          </a:p>
          <a:p>
            <a:pPr eaLnBrk="1" hangingPunct="1">
              <a:buNone/>
            </a:pPr>
            <a:r>
              <a:rPr sz="2000" dirty="0">
                <a:latin typeface="Times New Roman" panose="02020603050405020304" pitchFamily="18" charset="0"/>
                <a:cs typeface="Times New Roman" panose="02020603050405020304" pitchFamily="18" charset="0"/>
              </a:rPr>
              <a:t>В дальнейшем важно стимулировать его желание включиться в спектакль, дополняя отдельные фразы в диалогах героев, устойчивые обороты зачина и концовки сказки. </a:t>
            </a:r>
            <a:endParaRPr sz="2000" dirty="0">
              <a:latin typeface="Times New Roman" panose="02020603050405020304" pitchFamily="18" charset="0"/>
              <a:cs typeface="Times New Roman" panose="02020603050405020304" pitchFamily="18" charset="0"/>
            </a:endParaRPr>
          </a:p>
          <a:p>
            <a:pPr eaLnBrk="1" hangingPunct="1">
              <a:buNone/>
            </a:pPr>
            <a:endParaRPr lang="ru-RU" altLang="ru-RU" sz="1200" dirty="0">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Rectangle 4"/>
          <p:cNvSpPr/>
          <p:nvPr/>
        </p:nvSpPr>
        <p:spPr>
          <a:xfrm>
            <a:off x="152400" y="1122363"/>
            <a:ext cx="8458200" cy="584200"/>
          </a:xfrm>
          <a:prstGeom prst="rect">
            <a:avLst/>
          </a:prstGeom>
          <a:noFill/>
          <a:ln w="9525">
            <a:noFill/>
          </a:ln>
        </p:spPr>
        <p:txBody>
          <a:bodyPr anchor="ctr" anchorCtr="0">
            <a:spAutoFit/>
          </a:bodyPr>
          <a:p>
            <a:pPr algn="ctr"/>
            <a:br>
              <a:rPr lang="ru-RU" altLang="ru-RU" sz="2000" dirty="0">
                <a:latin typeface="Times New Roman" panose="02020603050405020304" pitchFamily="18" charset="0"/>
                <a:cs typeface="Times New Roman" panose="02020603050405020304" pitchFamily="18" charset="0"/>
              </a:rPr>
            </a:br>
            <a:endParaRPr lang="ru-RU" altLang="ru-RU" sz="1200" dirty="0">
              <a:latin typeface="Times New Roman" panose="02020603050405020304" pitchFamily="18" charset="0"/>
              <a:ea typeface="Times New Roman" panose="02020603050405020304" pitchFamily="18" charset="0"/>
            </a:endParaRPr>
          </a:p>
        </p:txBody>
      </p:sp>
      <p:sp>
        <p:nvSpPr>
          <p:cNvPr id="54275" name="Прямоугольник 2"/>
          <p:cNvSpPr/>
          <p:nvPr/>
        </p:nvSpPr>
        <p:spPr>
          <a:xfrm>
            <a:off x="304800" y="381000"/>
            <a:ext cx="8305800" cy="5878513"/>
          </a:xfrm>
          <a:prstGeom prst="rect">
            <a:avLst/>
          </a:prstGeom>
          <a:noFill/>
          <a:ln w="9525">
            <a:noFill/>
          </a:ln>
        </p:spPr>
        <p:txBody>
          <a:bodyPr>
            <a:spAutoFit/>
          </a:bodyPr>
          <a:p>
            <a:pPr algn="ctr" eaLnBrk="1" hangingPunct="1"/>
            <a:r>
              <a:rPr lang="ru-RU" altLang="ru-RU" sz="2000" b="1" dirty="0">
                <a:solidFill>
                  <a:srgbClr val="FF0000"/>
                </a:solidFill>
                <a:latin typeface="Times New Roman" panose="02020603050405020304" pitchFamily="18" charset="0"/>
                <a:cs typeface="Times New Roman" panose="02020603050405020304" pitchFamily="18" charset="0"/>
              </a:rPr>
              <a:t>Цели, задачи и содержание работы с детьми среднего  дошкольного возраста</a:t>
            </a:r>
            <a:endParaRPr lang="ru-RU" altLang="ru-RU" sz="2000" dirty="0">
              <a:solidFill>
                <a:srgbClr val="FF0000"/>
              </a:solidFill>
              <a:latin typeface="Times New Roman" panose="02020603050405020304" pitchFamily="18" charset="0"/>
              <a:cs typeface="Times New Roman" panose="02020603050405020304" pitchFamily="18" charset="0"/>
            </a:endParaRPr>
          </a:p>
          <a:p>
            <a:pPr eaLnBrk="1" hangingPunct="1"/>
            <a:r>
              <a:rPr lang="ru-RU" altLang="ru-RU" sz="2400" u="sng" dirty="0">
                <a:latin typeface="Times New Roman" panose="02020603050405020304" pitchFamily="18" charset="0"/>
                <a:cs typeface="Times New Roman" panose="02020603050405020304" pitchFamily="18" charset="0"/>
              </a:rPr>
              <a:t>Основные направления развития театрализованной игры состоят:</a:t>
            </a:r>
            <a:endParaRPr lang="ru-RU" altLang="ru-RU" sz="2400" dirty="0">
              <a:latin typeface="Times New Roman" panose="02020603050405020304" pitchFamily="18" charset="0"/>
              <a:cs typeface="Times New Roman" panose="02020603050405020304" pitchFamily="18" charset="0"/>
            </a:endParaRPr>
          </a:p>
          <a:p>
            <a:pPr eaLnBrk="1" hangingPunct="1"/>
            <a:r>
              <a:rPr lang="ru-RU" altLang="ru-RU" sz="2400" dirty="0">
                <a:latin typeface="Times New Roman" panose="02020603050405020304" pitchFamily="18" charset="0"/>
                <a:cs typeface="Times New Roman" panose="02020603050405020304" pitchFamily="18" charset="0"/>
              </a:rPr>
              <a:t>в постепенном переходе ребенка:</a:t>
            </a:r>
            <a:endParaRPr lang="ru-RU" altLang="ru-RU" sz="2400" u="sng" dirty="0">
              <a:latin typeface="Times New Roman" panose="02020603050405020304" pitchFamily="18" charset="0"/>
              <a:cs typeface="Times New Roman" panose="02020603050405020304" pitchFamily="18" charset="0"/>
            </a:endParaRPr>
          </a:p>
          <a:p>
            <a:pPr eaLnBrk="1" hangingPunct="1"/>
            <a:r>
              <a:rPr lang="ru-RU" altLang="ru-RU" sz="2400" dirty="0">
                <a:latin typeface="Times New Roman" panose="02020603050405020304" pitchFamily="18" charset="0"/>
                <a:cs typeface="Times New Roman" panose="02020603050405020304" pitchFamily="18" charset="0"/>
              </a:rPr>
              <a:t>- от игры «для себя» к игре, ориентированной на зрителя;</a:t>
            </a:r>
            <a:endParaRPr lang="ru-RU" altLang="ru-RU" sz="2400" dirty="0">
              <a:latin typeface="Times New Roman" panose="02020603050405020304" pitchFamily="18" charset="0"/>
              <a:cs typeface="Times New Roman" panose="02020603050405020304" pitchFamily="18" charset="0"/>
            </a:endParaRPr>
          </a:p>
          <a:p>
            <a:pPr eaLnBrk="1" hangingPunct="1"/>
            <a:r>
              <a:rPr lang="ru-RU" altLang="ru-RU" sz="2400" dirty="0">
                <a:latin typeface="Times New Roman" panose="02020603050405020304" pitchFamily="18" charset="0"/>
                <a:cs typeface="Times New Roman" panose="02020603050405020304" pitchFamily="18" charset="0"/>
              </a:rPr>
              <a:t>- от игры, в которой главное сам процесс, к игре, где значимы и процесс, и результат; </a:t>
            </a:r>
            <a:endParaRPr lang="ru-RU" altLang="ru-RU" sz="2400" dirty="0">
              <a:latin typeface="Times New Roman" panose="02020603050405020304" pitchFamily="18" charset="0"/>
              <a:cs typeface="Times New Roman" panose="02020603050405020304" pitchFamily="18" charset="0"/>
            </a:endParaRPr>
          </a:p>
          <a:p>
            <a:pPr eaLnBrk="1" hangingPunct="1"/>
            <a:r>
              <a:rPr lang="ru-RU" altLang="ru-RU" sz="2400" dirty="0">
                <a:latin typeface="Times New Roman" panose="02020603050405020304" pitchFamily="18" charset="0"/>
                <a:cs typeface="Times New Roman" panose="02020603050405020304" pitchFamily="18" charset="0"/>
              </a:rPr>
              <a:t>- от игры в малой группе сверстников, исполняющих аналогичные («параллельные») роли, к игре в группе из пяти-семи сверстников, ролевые позиции которых различны (равноправие, подчинение, управление) ; </a:t>
            </a:r>
            <a:endParaRPr lang="ru-RU" altLang="ru-RU" sz="2400" dirty="0">
              <a:latin typeface="Times New Roman" panose="02020603050405020304" pitchFamily="18" charset="0"/>
              <a:cs typeface="Times New Roman" panose="02020603050405020304" pitchFamily="18" charset="0"/>
            </a:endParaRPr>
          </a:p>
          <a:p>
            <a:pPr eaLnBrk="1" hangingPunct="1"/>
            <a:r>
              <a:rPr lang="ru-RU" altLang="ru-RU" sz="2400" dirty="0">
                <a:latin typeface="Times New Roman" panose="02020603050405020304" pitchFamily="18" charset="0"/>
                <a:cs typeface="Times New Roman" panose="02020603050405020304" pitchFamily="18" charset="0"/>
              </a:rPr>
              <a:t>- от создания в игре-драматизации простого «типичного» образа к воплощению целостного образа, в котором сочетаются эмоции, настроения, состояния героя, их смена. </a:t>
            </a:r>
            <a:endParaRPr lang="ru-RU" altLang="ru-RU" sz="2400" dirty="0">
              <a:latin typeface="Times New Roman" panose="02020603050405020304" pitchFamily="18" charset="0"/>
              <a:cs typeface="Times New Roman" panose="02020603050405020304" pitchFamily="18" charset="0"/>
            </a:endParaRPr>
          </a:p>
          <a:p>
            <a:pPr eaLnBrk="1" hangingPunct="1"/>
            <a:endParaRPr lang="ru-RU" altLang="ru-RU" sz="2400" dirty="0">
              <a:latin typeface="Times New Roman" panose="02020603050405020304" pitchFamily="18" charset="0"/>
              <a:ea typeface="Times New Roman" panose="02020603050405020304" pitchFamily="18" charset="0"/>
            </a:endParaRPr>
          </a:p>
        </p:txBody>
      </p:sp>
      <p:pic>
        <p:nvPicPr>
          <p:cNvPr id="54276" name="Picture 4" descr="C:\Users\Галина\AppData\Local\Microsoft\Windows\Temporary Internet Files\Content.IE5\JRNF5AR3\MC900216920[1].wmf"/>
          <p:cNvPicPr>
            <a:picLocks noChangeAspect="1"/>
          </p:cNvPicPr>
          <p:nvPr/>
        </p:nvPicPr>
        <p:blipFill>
          <a:blip r:embed="rId1"/>
          <a:stretch>
            <a:fillRect/>
          </a:stretch>
        </p:blipFill>
        <p:spPr>
          <a:xfrm>
            <a:off x="6883400" y="5883275"/>
            <a:ext cx="1828800" cy="822325"/>
          </a:xfrm>
          <a:prstGeom prst="rect">
            <a:avLst/>
          </a:prstGeom>
          <a:noFill/>
          <a:ln w="9525">
            <a:noFill/>
          </a:ln>
        </p:spPr>
      </p:pic>
    </p:spTree>
  </p:cSld>
  <p:clrMapOvr>
    <a:masterClrMapping/>
  </p:clrMapOvr>
  <p:transition spd="slow">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Содержимое 2"/>
          <p:cNvSpPr>
            <a:spLocks noGrp="1"/>
          </p:cNvSpPr>
          <p:nvPr>
            <p:ph sz="quarter" idx="1"/>
          </p:nvPr>
        </p:nvSpPr>
        <p:spPr>
          <a:xfrm>
            <a:off x="533400" y="1905000"/>
            <a:ext cx="7772400" cy="1981200"/>
          </a:xfrm>
          <a:ln/>
        </p:spPr>
        <p:txBody>
          <a:bodyPr vert="horz" wrap="square" lIns="91440" tIns="45720" rIns="91440" bIns="45720" anchor="t" anchorCtr="0"/>
          <a:p>
            <a:pPr>
              <a:buClr>
                <a:schemeClr val="accent1"/>
              </a:buClr>
              <a:buSzPct val="70000"/>
              <a:buFont typeface="Wingdings" panose="05000000000000000000" pitchFamily="2" charset="2"/>
            </a:pPr>
            <a:r>
              <a:rPr lang="ru-RU" altLang="ru-RU" dirty="0"/>
              <a:t>Цель исследования – теоретически обосновать и составить комплекс мероприятий, направленный на организацию деятельности педагога по формированию коммуникативных умений у дошкольников в театрализованной деятельности.</a:t>
            </a:r>
            <a:endParaRPr lang="ru-RU" alt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Rectangle 4"/>
          <p:cNvSpPr/>
          <p:nvPr/>
        </p:nvSpPr>
        <p:spPr>
          <a:xfrm>
            <a:off x="152400" y="1122363"/>
            <a:ext cx="8458200" cy="584200"/>
          </a:xfrm>
          <a:prstGeom prst="rect">
            <a:avLst/>
          </a:prstGeom>
          <a:noFill/>
          <a:ln w="9525">
            <a:noFill/>
          </a:ln>
        </p:spPr>
        <p:txBody>
          <a:bodyPr anchor="ctr" anchorCtr="0">
            <a:spAutoFit/>
          </a:bodyPr>
          <a:p>
            <a:pPr algn="ctr"/>
            <a:br>
              <a:rPr lang="ru-RU" altLang="ru-RU" sz="2000" dirty="0">
                <a:latin typeface="Times New Roman" panose="02020603050405020304" pitchFamily="18" charset="0"/>
                <a:cs typeface="Times New Roman" panose="02020603050405020304" pitchFamily="18" charset="0"/>
              </a:rPr>
            </a:br>
            <a:endParaRPr lang="ru-RU" altLang="ru-RU" sz="1200" dirty="0">
              <a:latin typeface="Times New Roman" panose="02020603050405020304" pitchFamily="18" charset="0"/>
              <a:ea typeface="Times New Roman" panose="02020603050405020304" pitchFamily="18" charset="0"/>
            </a:endParaRPr>
          </a:p>
        </p:txBody>
      </p:sp>
      <p:sp>
        <p:nvSpPr>
          <p:cNvPr id="55299" name="Прямоугольник 2"/>
          <p:cNvSpPr/>
          <p:nvPr/>
        </p:nvSpPr>
        <p:spPr>
          <a:xfrm>
            <a:off x="304800" y="381000"/>
            <a:ext cx="8305800" cy="5694363"/>
          </a:xfrm>
          <a:prstGeom prst="rect">
            <a:avLst/>
          </a:prstGeom>
          <a:noFill/>
          <a:ln w="9525">
            <a:noFill/>
          </a:ln>
        </p:spPr>
        <p:txBody>
          <a:bodyPr>
            <a:spAutoFit/>
          </a:bodyPr>
          <a:p>
            <a:pPr algn="ctr" eaLnBrk="1" hangingPunct="1"/>
            <a:r>
              <a:rPr lang="ru-RU" altLang="ru-RU" sz="2000" b="1" dirty="0">
                <a:solidFill>
                  <a:srgbClr val="FF0000"/>
                </a:solidFill>
                <a:latin typeface="Times New Roman" panose="02020603050405020304" pitchFamily="18" charset="0"/>
                <a:cs typeface="Times New Roman" panose="02020603050405020304" pitchFamily="18" charset="0"/>
              </a:rPr>
              <a:t>Цели, задачи и содержание работы с детьми среднего  дошкольного возраста</a:t>
            </a:r>
            <a:endParaRPr lang="ru-RU" altLang="ru-RU" sz="2000" dirty="0">
              <a:solidFill>
                <a:srgbClr val="FF0000"/>
              </a:solidFill>
              <a:latin typeface="Times New Roman" panose="02020603050405020304" pitchFamily="18" charset="0"/>
              <a:cs typeface="Times New Roman" panose="02020603050405020304" pitchFamily="18" charset="0"/>
            </a:endParaRPr>
          </a:p>
          <a:p>
            <a:pPr eaLnBrk="1" hangingPunct="1"/>
            <a:r>
              <a:rPr lang="ru-RU" altLang="ru-RU" sz="2000" dirty="0">
                <a:latin typeface="Times New Roman" panose="02020603050405020304" pitchFamily="18" charset="0"/>
                <a:cs typeface="Times New Roman" panose="02020603050405020304" pitchFamily="18" charset="0"/>
              </a:rPr>
              <a:t>В данном возрасте происходит углубление интереса к театрализованным играм. Работа воспитателя с детьми 4-5 лет должна состоять в поддерживании интереса к театрализованной игре, в его дифференциации, заключающейся в предпочтении определенного вида игры (драматизация или режиссерская, становлении мотивации интереса к игре как средству самовыражения. </a:t>
            </a:r>
            <a:endParaRPr lang="ru-RU" altLang="ru-RU" sz="2000" dirty="0">
              <a:latin typeface="Times New Roman" panose="02020603050405020304" pitchFamily="18" charset="0"/>
              <a:cs typeface="Times New Roman" panose="02020603050405020304" pitchFamily="18" charset="0"/>
            </a:endParaRPr>
          </a:p>
          <a:p>
            <a:pPr eaLnBrk="1" hangingPunct="1"/>
            <a:r>
              <a:rPr lang="ru-RU" altLang="ru-RU" sz="2000" dirty="0">
                <a:latin typeface="Times New Roman" panose="02020603050405020304" pitchFamily="18" charset="0"/>
                <a:cs typeface="Times New Roman" panose="02020603050405020304" pitchFamily="18" charset="0"/>
              </a:rPr>
              <a:t>Расширение театрально-игрового опыта детей осуществляется за счет освоения игры-драматизации. Практически все виды игровых заданий и игр-драматизаций, которые освоил младший дошкольник, полезны и интересны ребенку среднего дошкольного возраста. Помимо названных выше игр, в работе с детьми используются:</a:t>
            </a:r>
            <a:endParaRPr lang="ru-RU" altLang="ru-RU" sz="2000" dirty="0">
              <a:latin typeface="Times New Roman" panose="02020603050405020304" pitchFamily="18" charset="0"/>
              <a:cs typeface="Times New Roman" panose="02020603050405020304" pitchFamily="18" charset="0"/>
            </a:endParaRPr>
          </a:p>
          <a:p>
            <a:pPr eaLnBrk="1" hangingPunct="1"/>
            <a:r>
              <a:rPr lang="ru-RU" altLang="ru-RU" sz="2000" dirty="0">
                <a:latin typeface="Times New Roman" panose="02020603050405020304" pitchFamily="18" charset="0"/>
                <a:cs typeface="Times New Roman" panose="02020603050405020304" pitchFamily="18" charset="0"/>
              </a:rPr>
              <a:t> - многоперсонажные игры-драматизации по текстам двух-трехчастных сказок о животных и волшебных сказок («Зимовье зверей», «Лиса и волк») ;</a:t>
            </a:r>
            <a:endParaRPr lang="ru-RU" altLang="ru-RU" sz="2000" dirty="0">
              <a:latin typeface="Times New Roman" panose="02020603050405020304" pitchFamily="18" charset="0"/>
              <a:cs typeface="Times New Roman" panose="02020603050405020304" pitchFamily="18" charset="0"/>
            </a:endParaRPr>
          </a:p>
          <a:p>
            <a:pPr eaLnBrk="1" hangingPunct="1"/>
            <a:r>
              <a:rPr lang="ru-RU" altLang="ru-RU" sz="2000" dirty="0">
                <a:latin typeface="Times New Roman" panose="02020603050405020304" pitchFamily="18" charset="0"/>
                <a:cs typeface="Times New Roman" panose="02020603050405020304" pitchFamily="18" charset="0"/>
              </a:rPr>
              <a:t> - игры-драматизации по текстам рассказов на темы недели </a:t>
            </a:r>
            <a:endParaRPr lang="ru-RU" altLang="ru-RU" sz="2000" dirty="0">
              <a:latin typeface="Times New Roman" panose="02020603050405020304" pitchFamily="18" charset="0"/>
              <a:cs typeface="Times New Roman" panose="02020603050405020304" pitchFamily="18" charset="0"/>
            </a:endParaRPr>
          </a:p>
          <a:p>
            <a:pPr eaLnBrk="1" hangingPunct="1"/>
            <a:r>
              <a:rPr lang="ru-RU" altLang="ru-RU" sz="2000" dirty="0">
                <a:latin typeface="Times New Roman" panose="02020603050405020304" pitchFamily="18" charset="0"/>
                <a:cs typeface="Times New Roman" panose="02020603050405020304" pitchFamily="18" charset="0"/>
              </a:rPr>
              <a:t> - постановка спектакля по произведению</a:t>
            </a:r>
            <a:r>
              <a:rPr lang="ru-RU" altLang="ru-RU" sz="2400" dirty="0">
                <a:latin typeface="Arial" panose="020B0604020202020204" pitchFamily="34" charset="0"/>
              </a:rPr>
              <a:t>. </a:t>
            </a:r>
            <a:endParaRPr lang="ru-RU" altLang="ru-RU" sz="2400" dirty="0">
              <a:latin typeface="Arial" panose="020B0604020202020204" pitchFamily="34" charset="0"/>
            </a:endParaRPr>
          </a:p>
        </p:txBody>
      </p:sp>
      <p:pic>
        <p:nvPicPr>
          <p:cNvPr id="55300" name="Picture 4" descr="C:\Users\Галина\AppData\Local\Microsoft\Windows\Temporary Internet Files\Content.IE5\JRNF5AR3\MC900216920[1].wmf"/>
          <p:cNvPicPr>
            <a:picLocks noChangeAspect="1"/>
          </p:cNvPicPr>
          <p:nvPr/>
        </p:nvPicPr>
        <p:blipFill>
          <a:blip r:embed="rId1"/>
          <a:stretch>
            <a:fillRect/>
          </a:stretch>
        </p:blipFill>
        <p:spPr>
          <a:xfrm>
            <a:off x="6934200" y="5699125"/>
            <a:ext cx="1827213" cy="752475"/>
          </a:xfrm>
          <a:prstGeom prst="rect">
            <a:avLst/>
          </a:prstGeom>
          <a:noFill/>
          <a:ln w="9525">
            <a:noFill/>
          </a:ln>
        </p:spPr>
      </p:pic>
    </p:spTree>
  </p:cSld>
  <p:clrMapOvr>
    <a:masterClrMapping/>
  </p:clrMapOvr>
  <p:transition spd="slow">
    <p:wedg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Rectangle 4"/>
          <p:cNvSpPr/>
          <p:nvPr/>
        </p:nvSpPr>
        <p:spPr>
          <a:xfrm>
            <a:off x="152400" y="1122363"/>
            <a:ext cx="8458200" cy="584200"/>
          </a:xfrm>
          <a:prstGeom prst="rect">
            <a:avLst/>
          </a:prstGeom>
          <a:noFill/>
          <a:ln w="9525">
            <a:noFill/>
          </a:ln>
        </p:spPr>
        <p:txBody>
          <a:bodyPr anchor="ctr" anchorCtr="0">
            <a:spAutoFit/>
          </a:bodyPr>
          <a:p>
            <a:pPr algn="ctr"/>
            <a:br>
              <a:rPr lang="ru-RU" altLang="ru-RU" sz="2000" dirty="0">
                <a:latin typeface="Times New Roman" panose="02020603050405020304" pitchFamily="18" charset="0"/>
                <a:cs typeface="Times New Roman" panose="02020603050405020304" pitchFamily="18" charset="0"/>
              </a:rPr>
            </a:br>
            <a:endParaRPr lang="ru-RU" altLang="ru-RU" sz="1200" dirty="0">
              <a:latin typeface="Times New Roman" panose="02020603050405020304" pitchFamily="18" charset="0"/>
              <a:ea typeface="Times New Roman" panose="02020603050405020304" pitchFamily="18" charset="0"/>
            </a:endParaRPr>
          </a:p>
        </p:txBody>
      </p:sp>
      <p:sp>
        <p:nvSpPr>
          <p:cNvPr id="56323" name="Прямоугольник 2"/>
          <p:cNvSpPr/>
          <p:nvPr/>
        </p:nvSpPr>
        <p:spPr>
          <a:xfrm>
            <a:off x="228600" y="304800"/>
            <a:ext cx="8534400" cy="5448300"/>
          </a:xfrm>
          <a:prstGeom prst="rect">
            <a:avLst/>
          </a:prstGeom>
          <a:noFill/>
          <a:ln w="9525">
            <a:noFill/>
          </a:ln>
        </p:spPr>
        <p:txBody>
          <a:bodyPr>
            <a:spAutoFit/>
          </a:bodyPr>
          <a:p>
            <a:pPr algn="ctr" eaLnBrk="1" hangingPunct="1"/>
            <a:r>
              <a:rPr lang="ru-RU" altLang="ru-RU" sz="2000" b="1" dirty="0">
                <a:solidFill>
                  <a:srgbClr val="FF0000"/>
                </a:solidFill>
                <a:latin typeface="Times New Roman" panose="02020603050405020304" pitchFamily="18" charset="0"/>
                <a:cs typeface="Times New Roman" panose="02020603050405020304" pitchFamily="18" charset="0"/>
              </a:rPr>
              <a:t>Цели, задачи и содержание работы с детьми старшего  дошкольного возраста</a:t>
            </a:r>
            <a:endParaRPr lang="ru-RU" altLang="ru-RU" sz="2000" dirty="0">
              <a:solidFill>
                <a:srgbClr val="FF0000"/>
              </a:solidFill>
              <a:latin typeface="Times New Roman" panose="02020603050405020304" pitchFamily="18" charset="0"/>
              <a:cs typeface="Times New Roman" panose="02020603050405020304" pitchFamily="18" charset="0"/>
            </a:endParaRPr>
          </a:p>
          <a:p>
            <a:pPr eaLnBrk="1" hangingPunct="1"/>
            <a:r>
              <a:rPr lang="ru-RU" altLang="ru-RU" sz="2200" u="sng" dirty="0">
                <a:latin typeface="Times New Roman" panose="02020603050405020304" pitchFamily="18" charset="0"/>
                <a:cs typeface="Times New Roman" panose="02020603050405020304" pitchFamily="18" charset="0"/>
              </a:rPr>
              <a:t>Основные направления развития театрализованной игры состоят в постепенном переходе ребенка: </a:t>
            </a:r>
            <a:endParaRPr lang="ru-RU" altLang="ru-RU" sz="2200" dirty="0">
              <a:latin typeface="Times New Roman" panose="02020603050405020304" pitchFamily="18" charset="0"/>
              <a:cs typeface="Times New Roman" panose="02020603050405020304" pitchFamily="18" charset="0"/>
            </a:endParaRPr>
          </a:p>
          <a:p>
            <a:pPr eaLnBrk="1" hangingPunct="1"/>
            <a:r>
              <a:rPr lang="ru-RU" altLang="ru-RU" sz="2200" dirty="0">
                <a:latin typeface="Times New Roman" panose="02020603050405020304" pitchFamily="18" charset="0"/>
                <a:cs typeface="Times New Roman" panose="02020603050405020304" pitchFamily="18" charset="0"/>
              </a:rPr>
              <a:t>-от игры по одному литературному или фольклорному тексту к игре-контаминации, в которой литературная основа сочетается со свободной ее интерпретацией ребенком или соединяются несколько произведений; </a:t>
            </a:r>
            <a:endParaRPr lang="ru-RU" altLang="ru-RU" sz="2200" dirty="0">
              <a:latin typeface="Times New Roman" panose="02020603050405020304" pitchFamily="18" charset="0"/>
              <a:cs typeface="Times New Roman" panose="02020603050405020304" pitchFamily="18" charset="0"/>
            </a:endParaRPr>
          </a:p>
          <a:p>
            <a:pPr eaLnBrk="1" hangingPunct="1"/>
            <a:r>
              <a:rPr lang="ru-RU" altLang="ru-RU" sz="2200" dirty="0">
                <a:latin typeface="Times New Roman" panose="02020603050405020304" pitchFamily="18" charset="0"/>
                <a:cs typeface="Times New Roman" panose="02020603050405020304" pitchFamily="18" charset="0"/>
              </a:rPr>
              <a:t>- от игры, где используются средства выразительности для передачи особенностей персонажа, к игре как средству самовыражения через образ героя; </a:t>
            </a:r>
            <a:endParaRPr lang="ru-RU" altLang="ru-RU" sz="2200" dirty="0">
              <a:latin typeface="Times New Roman" panose="02020603050405020304" pitchFamily="18" charset="0"/>
              <a:cs typeface="Times New Roman" panose="02020603050405020304" pitchFamily="18" charset="0"/>
            </a:endParaRPr>
          </a:p>
          <a:p>
            <a:pPr eaLnBrk="1" hangingPunct="1"/>
            <a:r>
              <a:rPr lang="ru-RU" altLang="ru-RU" sz="2200" dirty="0">
                <a:latin typeface="Times New Roman" panose="02020603050405020304" pitchFamily="18" charset="0"/>
                <a:cs typeface="Times New Roman" panose="02020603050405020304" pitchFamily="18" charset="0"/>
              </a:rPr>
              <a:t>- от игры, в которой центром является «артист», к игре, в которой представлен комплекс позиций «артист», «режиссер», «сценарист», «оформитель», «костюмер»; </a:t>
            </a:r>
            <a:endParaRPr lang="ru-RU" altLang="ru-RU" sz="2200" dirty="0">
              <a:latin typeface="Times New Roman" panose="02020603050405020304" pitchFamily="18" charset="0"/>
              <a:cs typeface="Times New Roman" panose="02020603050405020304" pitchFamily="18" charset="0"/>
            </a:endParaRPr>
          </a:p>
          <a:p>
            <a:pPr eaLnBrk="1" hangingPunct="1"/>
            <a:r>
              <a:rPr lang="ru-RU" altLang="ru-RU" sz="2200" dirty="0">
                <a:latin typeface="Times New Roman" panose="02020603050405020304" pitchFamily="18" charset="0"/>
                <a:cs typeface="Times New Roman" panose="02020603050405020304" pitchFamily="18" charset="0"/>
              </a:rPr>
              <a:t>- от театрализованной игры к театрально-игровой деятельности как средству самовыражения личности и самореализации способностей. </a:t>
            </a:r>
            <a:endParaRPr lang="ru-RU" altLang="ru-RU" sz="2200" dirty="0">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Rectangle 4"/>
          <p:cNvSpPr/>
          <p:nvPr/>
        </p:nvSpPr>
        <p:spPr>
          <a:xfrm>
            <a:off x="152400" y="1122363"/>
            <a:ext cx="8458200" cy="584200"/>
          </a:xfrm>
          <a:prstGeom prst="rect">
            <a:avLst/>
          </a:prstGeom>
          <a:noFill/>
          <a:ln w="9525">
            <a:noFill/>
          </a:ln>
        </p:spPr>
        <p:txBody>
          <a:bodyPr anchor="ctr" anchorCtr="0">
            <a:spAutoFit/>
          </a:bodyPr>
          <a:p>
            <a:pPr algn="ctr"/>
            <a:br>
              <a:rPr lang="ru-RU" altLang="ru-RU" sz="2000" dirty="0">
                <a:latin typeface="Times New Roman" panose="02020603050405020304" pitchFamily="18" charset="0"/>
                <a:cs typeface="Times New Roman" panose="02020603050405020304" pitchFamily="18" charset="0"/>
              </a:rPr>
            </a:br>
            <a:endParaRPr lang="ru-RU" altLang="ru-RU" sz="1200" dirty="0">
              <a:latin typeface="Times New Roman" panose="02020603050405020304" pitchFamily="18" charset="0"/>
              <a:ea typeface="Times New Roman" panose="02020603050405020304" pitchFamily="18" charset="0"/>
            </a:endParaRPr>
          </a:p>
        </p:txBody>
      </p:sp>
      <p:sp>
        <p:nvSpPr>
          <p:cNvPr id="57347" name="Прямоугольник 2"/>
          <p:cNvSpPr/>
          <p:nvPr/>
        </p:nvSpPr>
        <p:spPr>
          <a:xfrm>
            <a:off x="228600" y="304800"/>
            <a:ext cx="8534400" cy="5508625"/>
          </a:xfrm>
          <a:prstGeom prst="rect">
            <a:avLst/>
          </a:prstGeom>
          <a:noFill/>
          <a:ln w="9525">
            <a:noFill/>
          </a:ln>
        </p:spPr>
        <p:txBody>
          <a:bodyPr>
            <a:spAutoFit/>
          </a:bodyPr>
          <a:p>
            <a:pPr algn="ctr" eaLnBrk="1" hangingPunct="1"/>
            <a:r>
              <a:rPr lang="ru-RU" altLang="ru-RU" sz="2000" b="1" dirty="0">
                <a:solidFill>
                  <a:srgbClr val="FF0000"/>
                </a:solidFill>
                <a:latin typeface="Times New Roman" panose="02020603050405020304" pitchFamily="18" charset="0"/>
                <a:cs typeface="Times New Roman" panose="02020603050405020304" pitchFamily="18" charset="0"/>
              </a:rPr>
              <a:t>Цели, задачи и содержание работы с детьми старшего  дошкольного возраста</a:t>
            </a:r>
            <a:endParaRPr lang="ru-RU" altLang="ru-RU" sz="2000" dirty="0">
              <a:solidFill>
                <a:srgbClr val="FF0000"/>
              </a:solidFill>
              <a:latin typeface="Times New Roman" panose="02020603050405020304" pitchFamily="18" charset="0"/>
              <a:cs typeface="Times New Roman" panose="02020603050405020304" pitchFamily="18" charset="0"/>
            </a:endParaRPr>
          </a:p>
          <a:p>
            <a:pPr eaLnBrk="1" hangingPunct="1"/>
            <a:r>
              <a:rPr lang="ru-RU" altLang="ru-RU" sz="2400" dirty="0">
                <a:latin typeface="Times New Roman" panose="02020603050405020304" pitchFamily="18" charset="0"/>
                <a:cs typeface="Times New Roman" panose="02020603050405020304" pitchFamily="18" charset="0"/>
              </a:rPr>
              <a:t>Яркой особенностью игр детей после 6 лет становится их частичный переход в речевой план. Это объясняется тенденцией к объединению разных видов сюжетной игры, в том числе игры-фантазирования. Она становится основой или важной частью театрализованной игры, в которой реальный, литературный и фантазийный планы дополняют друг друга. </a:t>
            </a:r>
            <a:endParaRPr lang="ru-RU" altLang="ru-RU" sz="2400" dirty="0">
              <a:latin typeface="Times New Roman" panose="02020603050405020304" pitchFamily="18" charset="0"/>
              <a:cs typeface="Times New Roman" panose="02020603050405020304" pitchFamily="18" charset="0"/>
            </a:endParaRPr>
          </a:p>
          <a:p>
            <a:pPr eaLnBrk="1" hangingPunct="1"/>
            <a:r>
              <a:rPr lang="ru-RU" altLang="ru-RU" sz="2400" dirty="0">
                <a:latin typeface="Times New Roman" panose="02020603050405020304" pitchFamily="18" charset="0"/>
                <a:cs typeface="Times New Roman" panose="02020603050405020304" pitchFamily="18" charset="0"/>
              </a:rPr>
              <a:t>  Для старших дошкольников характерны игры «с продолжением». Они осваивают и новую для себя игру «В театр», предполагающую сочетание ролевой и театрализованной игры, на основе знакомства с театром, деятельностью людей, участвующих в постановке спектакля. </a:t>
            </a:r>
            <a:endParaRPr lang="ru-RU" altLang="ru-RU" sz="2400" dirty="0">
              <a:latin typeface="Times New Roman" panose="02020603050405020304" pitchFamily="18" charset="0"/>
              <a:ea typeface="Times New Roman" panose="02020603050405020304" pitchFamily="18" charset="0"/>
            </a:endParaRPr>
          </a:p>
        </p:txBody>
      </p:sp>
      <p:pic>
        <p:nvPicPr>
          <p:cNvPr id="57348" name="Picture 4" descr="C:\Users\Галина\AppData\Local\Microsoft\Windows\Temporary Internet Files\Content.IE5\JRNF5AR3\MC900216920[1].wmf"/>
          <p:cNvPicPr>
            <a:picLocks noChangeAspect="1"/>
          </p:cNvPicPr>
          <p:nvPr/>
        </p:nvPicPr>
        <p:blipFill>
          <a:blip r:embed="rId1"/>
          <a:stretch>
            <a:fillRect/>
          </a:stretch>
        </p:blipFill>
        <p:spPr>
          <a:xfrm>
            <a:off x="6935788" y="5562600"/>
            <a:ext cx="1827212" cy="750888"/>
          </a:xfrm>
          <a:prstGeom prst="rect">
            <a:avLst/>
          </a:prstGeom>
          <a:noFill/>
          <a:ln w="9525">
            <a:noFill/>
          </a:ln>
        </p:spPr>
      </p:pic>
    </p:spTree>
  </p:cSld>
  <p:clrMapOvr>
    <a:masterClrMapping/>
  </p:clrMapOvr>
  <p:transition spd="slow">
    <p:wedg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Rectangle 4"/>
          <p:cNvSpPr/>
          <p:nvPr/>
        </p:nvSpPr>
        <p:spPr>
          <a:xfrm>
            <a:off x="263525" y="484188"/>
            <a:ext cx="8572500" cy="3970337"/>
          </a:xfrm>
          <a:prstGeom prst="rect">
            <a:avLst/>
          </a:prstGeom>
          <a:noFill/>
          <a:ln w="9525">
            <a:noFill/>
          </a:ln>
        </p:spPr>
        <p:txBody>
          <a:bodyPr anchor="ctr" anchorCtr="0">
            <a:spAutoFit/>
          </a:bodyPr>
          <a:p>
            <a:r>
              <a:rPr lang="ru-RU" altLang="ru-RU" sz="2800" b="1" dirty="0">
                <a:solidFill>
                  <a:srgbClr val="FF0000"/>
                </a:solidFill>
                <a:latin typeface="Times New Roman" panose="02020603050405020304" pitchFamily="18" charset="0"/>
                <a:cs typeface="Times New Roman" panose="02020603050405020304" pitchFamily="18" charset="0"/>
              </a:rPr>
              <a:t>Решение педагогических ситуаций</a:t>
            </a:r>
            <a:endParaRPr lang="ru-RU" altLang="ru-RU" sz="2800" b="1" dirty="0">
              <a:solidFill>
                <a:srgbClr val="FF0000"/>
              </a:solidFill>
              <a:latin typeface="Times New Roman" panose="02020603050405020304" pitchFamily="18" charset="0"/>
              <a:cs typeface="Times New Roman" panose="02020603050405020304" pitchFamily="18" charset="0"/>
            </a:endParaRPr>
          </a:p>
          <a:p>
            <a:r>
              <a:rPr lang="ru-RU" altLang="ru-RU" sz="2800" dirty="0">
                <a:latin typeface="Times New Roman" panose="02020603050405020304" pitchFamily="18" charset="0"/>
                <a:cs typeface="Times New Roman" panose="02020603050405020304" pitchFamily="18" charset="0"/>
              </a:rPr>
              <a:t>Дети разыгрывают кукольный спектакль по сказке «Лиса и медведь». Они распределили роли и начали представление, но по ходу действия возник спор о том, кому из героев что говорить. Сюжет «рассыпается», и дети постепенно теряют интерес к игре. </a:t>
            </a:r>
            <a:endParaRPr lang="ru-RU" altLang="ru-RU" sz="2800" dirty="0">
              <a:latin typeface="Times New Roman" panose="02020603050405020304" pitchFamily="18" charset="0"/>
              <a:cs typeface="Times New Roman" panose="02020603050405020304" pitchFamily="18" charset="0"/>
            </a:endParaRPr>
          </a:p>
          <a:p>
            <a:r>
              <a:rPr lang="ru-RU" altLang="ru-RU" sz="2800" dirty="0">
                <a:latin typeface="Times New Roman" panose="02020603050405020304" pitchFamily="18" charset="0"/>
                <a:cs typeface="Times New Roman" panose="02020603050405020304" pitchFamily="18" charset="0"/>
              </a:rPr>
              <a:t> ? </a:t>
            </a:r>
            <a:r>
              <a:rPr lang="ru-RU" altLang="ru-RU" sz="2800" b="1" dirty="0">
                <a:latin typeface="Times New Roman" panose="02020603050405020304" pitchFamily="18" charset="0"/>
                <a:cs typeface="Times New Roman" panose="02020603050405020304" pitchFamily="18" charset="0"/>
              </a:rPr>
              <a:t>Как разрешить сложившуюся ситуацию?</a:t>
            </a:r>
            <a:r>
              <a:rPr lang="ru-RU" altLang="ru-RU" sz="2800" dirty="0">
                <a:latin typeface="Times New Roman" panose="02020603050405020304" pitchFamily="18" charset="0"/>
                <a:cs typeface="Times New Roman" panose="02020603050405020304" pitchFamily="18" charset="0"/>
              </a:rPr>
              <a:t> </a:t>
            </a:r>
            <a:r>
              <a:rPr lang="ru-RU" altLang="ru-RU" sz="2800" b="1" dirty="0">
                <a:latin typeface="Times New Roman" panose="02020603050405020304" pitchFamily="18" charset="0"/>
                <a:cs typeface="Times New Roman" panose="02020603050405020304" pitchFamily="18" charset="0"/>
              </a:rPr>
              <a:t>Назовите свои действия в данной ситуации, чтобы игра была продолжена.</a:t>
            </a:r>
            <a:endParaRPr lang="ru-RU" altLang="ru-RU" sz="2800" dirty="0">
              <a:latin typeface="Times New Roman" panose="02020603050405020304" pitchFamily="18" charset="0"/>
              <a:ea typeface="Times New Roman" panose="02020603050405020304" pitchFamily="18" charset="0"/>
            </a:endParaRPr>
          </a:p>
        </p:txBody>
      </p:sp>
      <p:pic>
        <p:nvPicPr>
          <p:cNvPr id="58371" name="Picture 3" descr="C:\Users\Галина\AppData\Local\Microsoft\Windows\Temporary Internet Files\Content.IE5\C91CKIQG\MC900282442[1].wmf"/>
          <p:cNvPicPr>
            <a:picLocks noChangeAspect="1"/>
          </p:cNvPicPr>
          <p:nvPr/>
        </p:nvPicPr>
        <p:blipFill>
          <a:blip r:embed="rId1"/>
          <a:stretch>
            <a:fillRect/>
          </a:stretch>
        </p:blipFill>
        <p:spPr>
          <a:xfrm>
            <a:off x="6934200" y="4970463"/>
            <a:ext cx="1733550" cy="1824037"/>
          </a:xfrm>
          <a:prstGeom prst="rect">
            <a:avLst/>
          </a:prstGeom>
          <a:noFill/>
          <a:ln w="9525">
            <a:noFill/>
          </a:ln>
        </p:spPr>
      </p:pic>
    </p:spTree>
  </p:cSld>
  <p:clrMapOvr>
    <a:masterClrMapping/>
  </p:clrMapOvr>
  <p:transition spd="slow">
    <p:wedg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Rectangle 4"/>
          <p:cNvSpPr/>
          <p:nvPr/>
        </p:nvSpPr>
        <p:spPr>
          <a:xfrm>
            <a:off x="263525" y="304800"/>
            <a:ext cx="8572500" cy="6186488"/>
          </a:xfrm>
          <a:prstGeom prst="rect">
            <a:avLst/>
          </a:prstGeom>
          <a:noFill/>
          <a:ln w="9525">
            <a:noFill/>
          </a:ln>
        </p:spPr>
        <p:txBody>
          <a:bodyPr anchor="ctr" anchorCtr="0">
            <a:spAutoFit/>
          </a:bodyPr>
          <a:p>
            <a:r>
              <a:rPr lang="ru-RU" altLang="ru-RU" sz="2800" b="1" dirty="0">
                <a:solidFill>
                  <a:srgbClr val="FF0000"/>
                </a:solidFill>
                <a:latin typeface="Times New Roman" panose="02020603050405020304" pitchFamily="18" charset="0"/>
                <a:cs typeface="Times New Roman" panose="02020603050405020304" pitchFamily="18" charset="0"/>
              </a:rPr>
              <a:t>Решение педагогических ситуаций</a:t>
            </a:r>
            <a:endParaRPr lang="ru-RU" altLang="ru-RU" sz="2800" b="1" dirty="0">
              <a:solidFill>
                <a:srgbClr val="FF0000"/>
              </a:solidFill>
              <a:latin typeface="Times New Roman" panose="02020603050405020304" pitchFamily="18" charset="0"/>
              <a:cs typeface="Times New Roman" panose="02020603050405020304" pitchFamily="18" charset="0"/>
            </a:endParaRPr>
          </a:p>
          <a:p>
            <a:r>
              <a:rPr lang="ru-RU" altLang="ru-RU" sz="2800" dirty="0">
                <a:latin typeface="Times New Roman" panose="02020603050405020304" pitchFamily="18" charset="0"/>
                <a:cs typeface="Times New Roman" panose="02020603050405020304" pitchFamily="18" charset="0"/>
              </a:rPr>
              <a:t>Педагог предлагает детям поиграть в настольный театр. Происходит обсуждение выбора сказки. Дети высказывают желание поставить сказку «Теремок». Однако выясняется, что в настольном театре нет всех героев к этой сказке. Тогда дети, разобрав имеющиеся плоскостные фигурки, предлагают новый вариант сказки «Теремок». </a:t>
            </a:r>
            <a:endParaRPr lang="ru-RU" altLang="ru-RU" sz="2800" dirty="0">
              <a:latin typeface="Times New Roman" panose="02020603050405020304" pitchFamily="18" charset="0"/>
              <a:cs typeface="Times New Roman" panose="02020603050405020304" pitchFamily="18" charset="0"/>
            </a:endParaRPr>
          </a:p>
          <a:p>
            <a:r>
              <a:rPr lang="ru-RU" altLang="ru-RU" sz="2800" dirty="0">
                <a:latin typeface="Times New Roman" panose="02020603050405020304" pitchFamily="18" charset="0"/>
                <a:cs typeface="Times New Roman" panose="02020603050405020304" pitchFamily="18" charset="0"/>
              </a:rPr>
              <a:t>? </a:t>
            </a:r>
            <a:r>
              <a:rPr lang="ru-RU" altLang="ru-RU" sz="2800" b="1" dirty="0">
                <a:latin typeface="Times New Roman" panose="02020603050405020304" pitchFamily="18" charset="0"/>
                <a:cs typeface="Times New Roman" panose="02020603050405020304" pitchFamily="18" charset="0"/>
              </a:rPr>
              <a:t>Ваша реакция в этой ситуации? Какая помощь педагога необходима детям в сложившейся игровой ситуации? Какие выводы может сделать педагог об уровне развития театрализованной деятельности детей?</a:t>
            </a:r>
            <a:endParaRPr lang="ru-RU" altLang="ru-RU" sz="2800" dirty="0">
              <a:latin typeface="Times New Roman" panose="02020603050405020304" pitchFamily="18" charset="0"/>
              <a:cs typeface="Times New Roman" panose="02020603050405020304" pitchFamily="18" charset="0"/>
            </a:endParaRPr>
          </a:p>
          <a:p>
            <a:endParaRPr lang="ru-RU" altLang="ru-RU" sz="3200" dirty="0">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Rectangle 4"/>
          <p:cNvSpPr/>
          <p:nvPr/>
        </p:nvSpPr>
        <p:spPr>
          <a:xfrm>
            <a:off x="296863" y="762000"/>
            <a:ext cx="8570912" cy="4462463"/>
          </a:xfrm>
          <a:prstGeom prst="rect">
            <a:avLst/>
          </a:prstGeom>
          <a:noFill/>
          <a:ln w="9525">
            <a:noFill/>
          </a:ln>
        </p:spPr>
        <p:txBody>
          <a:bodyPr anchor="ctr" anchorCtr="0">
            <a:spAutoFit/>
          </a:bodyPr>
          <a:p>
            <a:pPr algn="ctr"/>
            <a:r>
              <a:rPr lang="ru-RU" altLang="ru-RU" sz="2800" b="1" dirty="0">
                <a:solidFill>
                  <a:srgbClr val="FF0000"/>
                </a:solidFill>
                <a:latin typeface="Times New Roman" panose="02020603050405020304" pitchFamily="18" charset="0"/>
                <a:cs typeface="Times New Roman" panose="02020603050405020304" pitchFamily="18" charset="0"/>
              </a:rPr>
              <a:t>Индивидуальные выступления</a:t>
            </a:r>
            <a:endParaRPr lang="ru-RU" altLang="ru-RU" sz="2800" dirty="0">
              <a:solidFill>
                <a:srgbClr val="FF0000"/>
              </a:solidFill>
              <a:latin typeface="Times New Roman" panose="02020603050405020304" pitchFamily="18" charset="0"/>
              <a:cs typeface="Times New Roman" panose="02020603050405020304" pitchFamily="18" charset="0"/>
            </a:endParaRPr>
          </a:p>
          <a:p>
            <a:r>
              <a:rPr lang="ru-RU" altLang="ru-RU" sz="2800" dirty="0">
                <a:latin typeface="Times New Roman" panose="02020603050405020304" pitchFamily="18" charset="0"/>
                <a:cs typeface="Times New Roman" panose="02020603050405020304" pitchFamily="18" charset="0"/>
              </a:rPr>
              <a:t>- Представить себя человеком, который выиграл 1 миллион. Показать это.</a:t>
            </a:r>
            <a:endParaRPr lang="ru-RU" altLang="ru-RU" sz="2800" dirty="0">
              <a:latin typeface="Times New Roman" panose="02020603050405020304" pitchFamily="18" charset="0"/>
              <a:cs typeface="Times New Roman" panose="02020603050405020304" pitchFamily="18" charset="0"/>
            </a:endParaRPr>
          </a:p>
          <a:p>
            <a:r>
              <a:rPr lang="ru-RU" altLang="ru-RU" sz="2800" dirty="0">
                <a:latin typeface="Times New Roman" panose="02020603050405020304" pitchFamily="18" charset="0"/>
                <a:cs typeface="Times New Roman" panose="02020603050405020304" pitchFamily="18" charset="0"/>
              </a:rPr>
              <a:t>- С помощью пантомимы изобразить пословицу «Мели,  Емеля, твоя неделя»;</a:t>
            </a:r>
            <a:endParaRPr lang="ru-RU" altLang="ru-RU" sz="2800" dirty="0">
              <a:latin typeface="Times New Roman" panose="02020603050405020304" pitchFamily="18" charset="0"/>
              <a:cs typeface="Times New Roman" panose="02020603050405020304" pitchFamily="18" charset="0"/>
            </a:endParaRPr>
          </a:p>
          <a:p>
            <a:r>
              <a:rPr lang="ru-RU" altLang="ru-RU" sz="2800" dirty="0">
                <a:latin typeface="Times New Roman" panose="02020603050405020304" pitchFamily="18" charset="0"/>
                <a:cs typeface="Times New Roman" panose="02020603050405020304" pitchFamily="18" charset="0"/>
              </a:rPr>
              <a:t>- Показать, что вы чувствуете, когда кошке наступают  на хвост.</a:t>
            </a:r>
            <a:endParaRPr lang="ru-RU" altLang="ru-RU" sz="2800" dirty="0">
              <a:latin typeface="Times New Roman" panose="02020603050405020304" pitchFamily="18" charset="0"/>
              <a:cs typeface="Times New Roman" panose="02020603050405020304" pitchFamily="18" charset="0"/>
            </a:endParaRPr>
          </a:p>
          <a:p>
            <a:r>
              <a:rPr lang="ru-RU" altLang="ru-RU" sz="2800" dirty="0">
                <a:latin typeface="Times New Roman" panose="02020603050405020304" pitchFamily="18" charset="0"/>
                <a:cs typeface="Times New Roman" panose="02020603050405020304" pitchFamily="18" charset="0"/>
              </a:rPr>
              <a:t>- Представить себя манекенщицей. Показать ее походку.</a:t>
            </a:r>
            <a:endParaRPr lang="ru-RU" altLang="ru-RU" sz="2800" dirty="0">
              <a:latin typeface="Times New Roman" panose="02020603050405020304" pitchFamily="18" charset="0"/>
              <a:cs typeface="Times New Roman" panose="02020603050405020304" pitchFamily="18" charset="0"/>
            </a:endParaRPr>
          </a:p>
          <a:p>
            <a:endParaRPr lang="ru-RU" altLang="ru-RU" sz="3200" dirty="0">
              <a:latin typeface="Times New Roman" panose="02020603050405020304" pitchFamily="18" charset="0"/>
              <a:ea typeface="Times New Roman" panose="02020603050405020304" pitchFamily="18" charset="0"/>
            </a:endParaRPr>
          </a:p>
        </p:txBody>
      </p:sp>
      <p:pic>
        <p:nvPicPr>
          <p:cNvPr id="60419" name="Picture 3" descr="C:\Users\Галина\AppData\Local\Microsoft\Windows\Temporary Internet Files\Content.IE5\3B7KLNOH\MC900433666[1].wmf"/>
          <p:cNvPicPr>
            <a:picLocks noChangeAspect="1"/>
          </p:cNvPicPr>
          <p:nvPr/>
        </p:nvPicPr>
        <p:blipFill>
          <a:blip r:embed="rId1"/>
          <a:stretch>
            <a:fillRect/>
          </a:stretch>
        </p:blipFill>
        <p:spPr>
          <a:xfrm>
            <a:off x="6657975" y="4648200"/>
            <a:ext cx="2209800" cy="2133600"/>
          </a:xfrm>
          <a:prstGeom prst="rect">
            <a:avLst/>
          </a:prstGeom>
          <a:noFill/>
          <a:ln w="9525">
            <a:noFill/>
          </a:ln>
        </p:spPr>
      </p:pic>
      <p:pic>
        <p:nvPicPr>
          <p:cNvPr id="60420" name="Picture 4" descr="C:\Users\Галина\AppData\Local\Microsoft\Windows\Temporary Internet Files\Content.IE5\JRNF5AR3\MC900433654[1].wmf"/>
          <p:cNvPicPr>
            <a:picLocks noChangeAspect="1"/>
          </p:cNvPicPr>
          <p:nvPr/>
        </p:nvPicPr>
        <p:blipFill>
          <a:blip r:embed="rId2"/>
          <a:stretch>
            <a:fillRect/>
          </a:stretch>
        </p:blipFill>
        <p:spPr>
          <a:xfrm>
            <a:off x="2209800" y="4310063"/>
            <a:ext cx="1030288" cy="1828800"/>
          </a:xfrm>
          <a:prstGeom prst="rect">
            <a:avLst/>
          </a:prstGeom>
          <a:noFill/>
          <a:ln w="9525">
            <a:noFill/>
          </a:ln>
        </p:spPr>
      </p:pic>
    </p:spTree>
  </p:cSld>
  <p:clrMapOvr>
    <a:masterClrMapping/>
  </p:clrMapOvr>
  <p:transition spd="slow">
    <p:wedg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Rectangle 4"/>
          <p:cNvSpPr/>
          <p:nvPr/>
        </p:nvSpPr>
        <p:spPr>
          <a:xfrm>
            <a:off x="296863" y="152400"/>
            <a:ext cx="8458200" cy="6402388"/>
          </a:xfrm>
          <a:prstGeom prst="rect">
            <a:avLst/>
          </a:prstGeom>
          <a:noFill/>
          <a:ln w="9525">
            <a:noFill/>
          </a:ln>
        </p:spPr>
        <p:txBody>
          <a:bodyPr anchor="ctr" anchorCtr="0">
            <a:spAutoFit/>
          </a:bodyPr>
          <a:p>
            <a:r>
              <a:rPr lang="ru-RU" altLang="ru-RU" sz="2200" b="1" dirty="0">
                <a:latin typeface="Times New Roman" panose="02020603050405020304" pitchFamily="18" charset="0"/>
                <a:cs typeface="Times New Roman" panose="02020603050405020304" pitchFamily="18" charset="0"/>
              </a:rPr>
              <a:t>Примеры педагогических ситуаций, разрешаемых с помощью театральной деятельности ( Н.В.Микляева).</a:t>
            </a:r>
            <a:endParaRPr lang="ru-RU" altLang="ru-RU" sz="2200" dirty="0">
              <a:latin typeface="Times New Roman" panose="02020603050405020304" pitchFamily="18" charset="0"/>
              <a:cs typeface="Times New Roman" panose="02020603050405020304" pitchFamily="18" charset="0"/>
            </a:endParaRPr>
          </a:p>
          <a:p>
            <a:r>
              <a:rPr lang="ru-RU" altLang="ru-RU" sz="2200" dirty="0">
                <a:latin typeface="Times New Roman" panose="02020603050405020304" pitchFamily="18" charset="0"/>
                <a:cs typeface="Times New Roman" panose="02020603050405020304" pitchFamily="18" charset="0"/>
              </a:rPr>
              <a:t>1. «Погружение в сказку» при помощи «волшебных вещей» из сказки. Создание воображаемой ситуации. Например, посмотреть на вещи, стоящие в группе, используя «волшебный ритуал» (зажмурить глазки, вдохнуть, с выдохом открыть глазки и осмотреться) или «волшебные очки». Затем привлечь внимание детей к какой-либо вещи: скамейка («Не с нее ли упало яичко?»), миска («Может в этой миске испекли Колобок?») и т.д. Затем детей спрашивают, узнали ли они из какой сказки эти вещи.</a:t>
            </a:r>
            <a:endParaRPr lang="ru-RU" altLang="ru-RU" sz="2200" dirty="0">
              <a:latin typeface="Times New Roman" panose="02020603050405020304" pitchFamily="18" charset="0"/>
              <a:cs typeface="Times New Roman" panose="02020603050405020304" pitchFamily="18" charset="0"/>
            </a:endParaRPr>
          </a:p>
          <a:p>
            <a:r>
              <a:rPr lang="ru-RU" altLang="ru-RU" sz="2200" dirty="0">
                <a:latin typeface="Times New Roman" panose="02020603050405020304" pitchFamily="18" charset="0"/>
                <a:cs typeface="Times New Roman" panose="02020603050405020304" pitchFamily="18" charset="0"/>
              </a:rPr>
              <a:t>2. Чтение и совместный анализ сказок. Например, проводится беседа, направленная на знакомство с эмоциями и чувствами, затем – выделение героев с различными чертами характера и идентификация себя с одним из персонажей. Для этого во время драматизации дети могут смотреться в «специальное» зеркало, которое позволяет видеть себя в различные моменты театрализованной игры и с успехом используется при проигрывании перед ним различных эмоциональных состояний.</a:t>
            </a:r>
            <a:endParaRPr lang="ru-RU" altLang="ru-RU" sz="2200" dirty="0">
              <a:latin typeface="Times New Roman" panose="02020603050405020304" pitchFamily="18" charset="0"/>
              <a:cs typeface="Times New Roman" panose="02020603050405020304" pitchFamily="18" charset="0"/>
            </a:endParaRPr>
          </a:p>
          <a:p>
            <a:endParaRPr lang="ru-RU" altLang="ru-RU" sz="1400" dirty="0">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Rectangle 4"/>
          <p:cNvSpPr/>
          <p:nvPr/>
        </p:nvSpPr>
        <p:spPr>
          <a:xfrm>
            <a:off x="304800" y="252413"/>
            <a:ext cx="8610600" cy="6370637"/>
          </a:xfrm>
          <a:prstGeom prst="rect">
            <a:avLst/>
          </a:prstGeom>
          <a:noFill/>
          <a:ln w="9525">
            <a:noFill/>
          </a:ln>
        </p:spPr>
        <p:txBody>
          <a:bodyPr anchor="ctr" anchorCtr="0">
            <a:spAutoFit/>
          </a:bodyPr>
          <a:p>
            <a:r>
              <a:rPr lang="ru-RU" altLang="ru-RU" sz="2400" dirty="0">
                <a:latin typeface="Times New Roman" panose="02020603050405020304" pitchFamily="18" charset="0"/>
                <a:cs typeface="Times New Roman" panose="02020603050405020304" pitchFamily="18" charset="0"/>
              </a:rPr>
              <a:t>3. Проигрывание отрывков из сказки, передающих различные черты характера, с параллельным объяснением или разъяснением воспитателем и детьми нравственных качеств и мотивов действий персонажей.</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4. Режиссерская игра (со строительным и дидактическим материалом).</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5. Рисование, раскрашивание наиболее ярких и эмоциональных для детей событий из сказок с речевым комментированием и объяснением личностного смысла изображаемых событий.</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6. Словесные, настольно-печатные и подвижные игры, направленные на усвоение нравственных правил и постановку нравственных задач в свободной деятельности детей после занятия.</a:t>
            </a:r>
            <a:endParaRPr lang="ru-RU" altLang="ru-RU" sz="2400" dirty="0">
              <a:latin typeface="Times New Roman" panose="02020603050405020304" pitchFamily="18" charset="0"/>
              <a:cs typeface="Times New Roman" panose="02020603050405020304" pitchFamily="18" charset="0"/>
            </a:endParaRPr>
          </a:p>
          <a:p>
            <a:r>
              <a:rPr lang="ru-RU" altLang="ru-RU" sz="2400" dirty="0">
                <a:latin typeface="Times New Roman" panose="02020603050405020304" pitchFamily="18" charset="0"/>
                <a:cs typeface="Times New Roman" panose="02020603050405020304" pitchFamily="18" charset="0"/>
              </a:rPr>
              <a:t>Если необходимо ввести проблемные игровые ситуации, то театрализованные игры могут проводиться в двух вариантах: с изменением сюжета, сохранив образы произведения или с заменой героев, сохранив содержание сказки.</a:t>
            </a:r>
            <a:endParaRPr lang="ru-RU" altLang="ru-RU" sz="2400" dirty="0">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Rectangle 4"/>
          <p:cNvSpPr/>
          <p:nvPr/>
        </p:nvSpPr>
        <p:spPr>
          <a:xfrm>
            <a:off x="304800" y="381000"/>
            <a:ext cx="8610600" cy="3540125"/>
          </a:xfrm>
          <a:prstGeom prst="rect">
            <a:avLst/>
          </a:prstGeom>
          <a:noFill/>
          <a:ln w="9525">
            <a:noFill/>
          </a:ln>
        </p:spPr>
        <p:txBody>
          <a:bodyPr anchor="ctr" anchorCtr="0">
            <a:spAutoFit/>
          </a:bodyPr>
          <a:p>
            <a:r>
              <a:rPr lang="ru-RU" altLang="ru-RU" sz="3200" dirty="0">
                <a:latin typeface="Times New Roman" panose="02020603050405020304" pitchFamily="18" charset="0"/>
                <a:cs typeface="Times New Roman" panose="02020603050405020304" pitchFamily="18" charset="0"/>
              </a:rPr>
              <a:t>Выбирая материал для инсценировки, нужно отталкиваться от возрастных возможностей, знаний и умений детей, но в то же время обогащать их жизненный опыт, пробуждать интерес к новым знаниям, расширять творческие возможности. </a:t>
            </a:r>
            <a:endParaRPr lang="ru-RU" altLang="ru-RU" sz="3200" dirty="0">
              <a:latin typeface="Times New Roman" panose="02020603050405020304" pitchFamily="18" charset="0"/>
              <a:cs typeface="Times New Roman" panose="02020603050405020304" pitchFamily="18" charset="0"/>
            </a:endParaRPr>
          </a:p>
          <a:p>
            <a:endParaRPr lang="ru-RU" altLang="ru-RU" sz="3200" dirty="0">
              <a:latin typeface="Times New Roman" panose="02020603050405020304" pitchFamily="18" charset="0"/>
              <a:ea typeface="Times New Roman" panose="02020603050405020304" pitchFamily="18" charset="0"/>
            </a:endParaRPr>
          </a:p>
        </p:txBody>
      </p:sp>
      <p:pic>
        <p:nvPicPr>
          <p:cNvPr id="63491" name="Picture 3"/>
          <p:cNvPicPr>
            <a:picLocks noChangeAspect="1"/>
          </p:cNvPicPr>
          <p:nvPr/>
        </p:nvPicPr>
        <p:blipFill>
          <a:blip r:embed="rId1"/>
          <a:stretch>
            <a:fillRect/>
          </a:stretch>
        </p:blipFill>
        <p:spPr>
          <a:xfrm>
            <a:off x="1066800" y="3644900"/>
            <a:ext cx="3048000" cy="2743200"/>
          </a:xfrm>
          <a:prstGeom prst="rect">
            <a:avLst/>
          </a:prstGeom>
          <a:noFill/>
          <a:ln w="9525">
            <a:noFill/>
          </a:ln>
        </p:spPr>
      </p:pic>
      <p:pic>
        <p:nvPicPr>
          <p:cNvPr id="63492" name="Picture 4"/>
          <p:cNvPicPr>
            <a:picLocks noChangeAspect="1"/>
          </p:cNvPicPr>
          <p:nvPr/>
        </p:nvPicPr>
        <p:blipFill>
          <a:blip r:embed="rId2"/>
          <a:stretch>
            <a:fillRect/>
          </a:stretch>
        </p:blipFill>
        <p:spPr>
          <a:xfrm>
            <a:off x="6172200" y="3192463"/>
            <a:ext cx="2355850" cy="2446337"/>
          </a:xfrm>
          <a:prstGeom prst="rect">
            <a:avLst/>
          </a:prstGeom>
          <a:noFill/>
          <a:ln w="9525">
            <a:noFill/>
          </a:ln>
        </p:spPr>
      </p:pic>
    </p:spTree>
  </p:cSld>
  <p:clrMapOvr>
    <a:masterClrMapping/>
  </p:clrMapOvr>
  <p:transition spd="slow">
    <p:wedg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Rectangle 4"/>
          <p:cNvSpPr/>
          <p:nvPr/>
        </p:nvSpPr>
        <p:spPr>
          <a:xfrm>
            <a:off x="304800" y="406400"/>
            <a:ext cx="8610600" cy="3046413"/>
          </a:xfrm>
          <a:prstGeom prst="rect">
            <a:avLst/>
          </a:prstGeom>
          <a:noFill/>
          <a:ln w="9525">
            <a:noFill/>
          </a:ln>
        </p:spPr>
        <p:txBody>
          <a:bodyPr anchor="ctr" anchorCtr="0">
            <a:spAutoFit/>
          </a:bodyPr>
          <a:p>
            <a:r>
              <a:rPr lang="ru-RU" altLang="ru-RU" sz="3200" dirty="0">
                <a:latin typeface="Times New Roman" panose="02020603050405020304" pitchFamily="18" charset="0"/>
                <a:cs typeface="Times New Roman" panose="02020603050405020304" pitchFamily="18" charset="0"/>
              </a:rPr>
              <a:t>Работу над постановкой и каждый спектакль желательно фиксировать (стенды с фотографиями, выставки детских рисунков, видеозапись).</a:t>
            </a:r>
            <a:endParaRPr lang="ru-RU" altLang="ru-RU" sz="3200" dirty="0">
              <a:latin typeface="Times New Roman" panose="02020603050405020304" pitchFamily="18" charset="0"/>
              <a:cs typeface="Times New Roman" panose="02020603050405020304" pitchFamily="18" charset="0"/>
            </a:endParaRPr>
          </a:p>
          <a:p>
            <a:r>
              <a:rPr lang="ru-RU" altLang="ru-RU" sz="3200" dirty="0">
                <a:latin typeface="Times New Roman" panose="02020603050405020304" pitchFamily="18" charset="0"/>
                <a:cs typeface="Times New Roman" panose="02020603050405020304" pitchFamily="18" charset="0"/>
              </a:rPr>
              <a:t>Очень интересно сравнивать видеозаписи нескольких спектаклей.</a:t>
            </a:r>
            <a:endParaRPr lang="ru-RU" altLang="ru-RU" sz="3200" dirty="0">
              <a:latin typeface="Times New Roman" panose="02020603050405020304" pitchFamily="18" charset="0"/>
              <a:ea typeface="Times New Roman" panose="02020603050405020304" pitchFamily="18" charset="0"/>
            </a:endParaRPr>
          </a:p>
        </p:txBody>
      </p:sp>
      <p:pic>
        <p:nvPicPr>
          <p:cNvPr id="64515" name="Объект 3"/>
          <p:cNvPicPr>
            <a:picLocks noGrp="1" noChangeAspect="1"/>
          </p:cNvPicPr>
          <p:nvPr>
            <p:ph sz="quarter" idx="1"/>
          </p:nvPr>
        </p:nvPicPr>
        <p:blipFill>
          <a:blip r:embed="rId1"/>
          <a:srcRect/>
          <a:stretch>
            <a:fillRect/>
          </a:stretch>
        </p:blipFill>
        <p:spPr>
          <a:xfrm>
            <a:off x="4495800" y="3352800"/>
            <a:ext cx="4305300" cy="3376613"/>
          </a:xfrm>
          <a:ln/>
        </p:spPr>
      </p:pic>
    </p:spTree>
  </p:cSld>
  <p:clrMapOvr>
    <a:masterClrMapping/>
  </p:clrMapOvr>
  <p:transition spd="slow">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Содержимое 2"/>
          <p:cNvSpPr>
            <a:spLocks noGrp="1"/>
          </p:cNvSpPr>
          <p:nvPr>
            <p:ph sz="quarter" idx="1"/>
          </p:nvPr>
        </p:nvSpPr>
        <p:spPr>
          <a:xfrm>
            <a:off x="457200" y="990600"/>
            <a:ext cx="7772400" cy="5181600"/>
          </a:xfrm>
          <a:ln/>
        </p:spPr>
        <p:txBody>
          <a:bodyPr vert="horz" wrap="square" lIns="91440" tIns="45720" rIns="91440" bIns="45720" anchor="t" anchorCtr="0"/>
          <a:p>
            <a:pPr>
              <a:buClr>
                <a:schemeClr val="accent1"/>
              </a:buClr>
              <a:buSzPct val="70000"/>
              <a:buFont typeface="Wingdings" panose="05000000000000000000" pitchFamily="2" charset="2"/>
            </a:pPr>
            <a:r>
              <a:rPr lang="ru-RU" altLang="ru-RU" dirty="0"/>
              <a:t>Объект исследования – процесс организации деятельности педагога по формированию коммуникативных умений детей старшего дошкольного возраста в театрализованной деятельности. </a:t>
            </a:r>
            <a:endParaRPr lang="ru-RU" altLang="ru-RU" dirty="0"/>
          </a:p>
          <a:p>
            <a:pPr>
              <a:buClr>
                <a:schemeClr val="accent1"/>
              </a:buClr>
              <a:buSzPct val="70000"/>
              <a:buFont typeface="Wingdings" panose="05000000000000000000" pitchFamily="2" charset="2"/>
            </a:pPr>
            <a:r>
              <a:rPr lang="ru-RU" altLang="ru-RU" dirty="0"/>
              <a:t>Предмет исследования – комплекс мероприятий, направленный на организацию деятельности педагога по формированию коммуникативных умений детей дошкольного возраста в театрализованной деятельности.</a:t>
            </a:r>
            <a:endParaRPr lang="ru-RU" altLang="ru-R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838200" y="2286000"/>
            <a:ext cx="7467600" cy="1143000"/>
          </a:xfrm>
        </p:spPr>
        <p:txBody>
          <a:bodyPr vert="horz" anchor="b">
            <a:norm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ru-RU" sz="3000" b="1" i="0" u="none" strike="noStrike" kern="1200" cap="small" spc="0" normalizeH="0" baseline="0" noProof="0" dirty="0" smtClean="0">
                <a:ln>
                  <a:noFill/>
                </a:ln>
                <a:solidFill>
                  <a:srgbClr val="FF0000"/>
                </a:solidFill>
                <a:effectLst/>
                <a:uLnTx/>
                <a:uFillTx/>
                <a:latin typeface="+mj-lt"/>
                <a:ea typeface="+mj-ea"/>
                <a:cs typeface="+mj-cs"/>
              </a:rPr>
              <a:t>Спасибо за внимание!</a:t>
            </a:r>
            <a:endParaRPr kumimoji="0" lang="ru-RU" sz="3000" b="1" i="0" u="none" strike="noStrike" kern="1200" cap="small" spc="0" normalizeH="0" baseline="0" noProof="0" dirty="0">
              <a:ln>
                <a:noFill/>
              </a:ln>
              <a:solidFill>
                <a:srgbClr val="FF0000"/>
              </a:solidFill>
              <a:effectLst/>
              <a:uLnTx/>
              <a:uFillTx/>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4"/>
          <p:cNvSpPr/>
          <p:nvPr/>
        </p:nvSpPr>
        <p:spPr>
          <a:xfrm>
            <a:off x="381000" y="1398588"/>
            <a:ext cx="8382000" cy="1016000"/>
          </a:xfrm>
          <a:prstGeom prst="rect">
            <a:avLst/>
          </a:prstGeom>
          <a:noFill/>
          <a:ln w="9525">
            <a:noFill/>
          </a:ln>
        </p:spPr>
        <p:txBody>
          <a:bodyPr anchor="ctr" anchorCtr="0">
            <a:spAutoFit/>
          </a:bodyPr>
          <a:p>
            <a:pPr eaLnBrk="1" hangingPunct="1"/>
            <a:r>
              <a:rPr lang="ru-RU" altLang="ru-RU" sz="2800" b="1" u="sng" dirty="0">
                <a:latin typeface="Times New Roman" panose="02020603050405020304" pitchFamily="18" charset="0"/>
                <a:cs typeface="Times New Roman" panose="02020603050405020304" pitchFamily="18" charset="0"/>
              </a:rPr>
              <a:t>Что  такое коммуникативные способности?</a:t>
            </a:r>
            <a:endParaRPr lang="ru-RU" altLang="ru-RU" sz="2800" b="1" u="sng" dirty="0">
              <a:latin typeface="Times New Roman" panose="02020603050405020304" pitchFamily="18" charset="0"/>
              <a:cs typeface="Times New Roman" panose="02020603050405020304" pitchFamily="18" charset="0"/>
            </a:endParaRPr>
          </a:p>
          <a:p>
            <a:pPr eaLnBrk="1" hangingPunct="1"/>
            <a:endParaRPr lang="ru-RU" altLang="ru-RU" sz="3200" dirty="0">
              <a:latin typeface="Times New Roman" panose="02020603050405020304" pitchFamily="18" charset="0"/>
              <a:ea typeface="Times New Roman" panose="02020603050405020304" pitchFamily="18" charset="0"/>
            </a:endParaRPr>
          </a:p>
        </p:txBody>
      </p:sp>
      <p:sp>
        <p:nvSpPr>
          <p:cNvPr id="4099" name="Rectangle 5"/>
          <p:cNvSpPr>
            <a:spLocks noGrp="1" noChangeArrowheads="1"/>
          </p:cNvSpPr>
          <p:nvPr>
            <p:ph type="title"/>
          </p:nvPr>
        </p:nvSpPr>
        <p:spPr>
          <a:xfrm>
            <a:off x="838200" y="685800"/>
            <a:ext cx="7467600" cy="1143000"/>
          </a:xfrm>
        </p:spPr>
        <p:txBody>
          <a:bodyPr vert="horz" anchor="b"/>
          <a:p>
            <a:pPr algn="ctr" eaLnBrk="1" hangingPunct="1">
              <a:buNone/>
            </a:pPr>
            <a:r>
              <a:rPr sz="2400" b="1" dirty="0">
                <a:solidFill>
                  <a:srgbClr val="FF0000"/>
                </a:solidFill>
                <a:latin typeface="Times New Roman" panose="02020603050405020304" pitchFamily="18" charset="0"/>
                <a:cs typeface="Times New Roman" panose="02020603050405020304" pitchFamily="18" charset="0"/>
              </a:rPr>
              <a:t>КАКОГО ЖЕ ВЛИЯНИЕ ТЕАТРАЛИЗОВАННОЙ ДЕЯТЕЛЬНОСТИ НА РАЗВИТИЕ  КОММУНИКАТИВНЫХ СПОСОБНОСТЕЙ  ДЕТЕЙ ДОШКОЛЬНОГО ВОЗРАСТА?</a:t>
            </a:r>
            <a:br>
              <a:rPr sz="2400" b="1" dirty="0">
                <a:solidFill>
                  <a:srgbClr val="FF0000"/>
                </a:solidFill>
                <a:latin typeface="Times New Roman" panose="02020603050405020304" pitchFamily="18" charset="0"/>
                <a:cs typeface="Times New Roman" panose="02020603050405020304" pitchFamily="18" charset="0"/>
              </a:rPr>
            </a:br>
            <a:endParaRPr lang="ru-RU" altLang="ru-RU" sz="3400" b="1" dirty="0">
              <a:solidFill>
                <a:schemeClr val="hlink"/>
              </a:solidFill>
              <a:latin typeface="Times New Roman" panose="02020603050405020304" pitchFamily="18" charset="0"/>
              <a:ea typeface="Times New Roman" panose="02020603050405020304" pitchFamily="18" charset="0"/>
            </a:endParaRPr>
          </a:p>
        </p:txBody>
      </p:sp>
      <p:sp>
        <p:nvSpPr>
          <p:cNvPr id="2" name="Прямоугольник 1"/>
          <p:cNvSpPr/>
          <p:nvPr/>
        </p:nvSpPr>
        <p:spPr>
          <a:xfrm>
            <a:off x="381000" y="2209800"/>
            <a:ext cx="8077200" cy="1816100"/>
          </a:xfrm>
          <a:prstGeom prst="rect">
            <a:avLst/>
          </a:prstGeom>
          <a:noFill/>
          <a:ln w="9525">
            <a:noFill/>
          </a:ln>
        </p:spPr>
        <p:txBody>
          <a:bodyPr>
            <a:spAutoFit/>
          </a:bodyPr>
          <a:p>
            <a:pPr eaLnBrk="1" hangingPunct="1"/>
            <a:r>
              <a:rPr lang="ru-RU" altLang="ru-RU" sz="2800" dirty="0">
                <a:latin typeface="Times New Roman" panose="02020603050405020304" pitchFamily="18" charset="0"/>
                <a:cs typeface="Times New Roman" panose="02020603050405020304" pitchFamily="18" charset="0"/>
              </a:rPr>
              <a:t>Психологи определяют это как индивидуально-психологические особенности личности, обеспечивающие эффективность ее общения и совместимость с другими людьми.</a:t>
            </a:r>
            <a:endParaRPr lang="ru-RU" altLang="ru-RU" sz="2800" dirty="0">
              <a:latin typeface="Times New Roman" panose="02020603050405020304" pitchFamily="18" charset="0"/>
              <a:ea typeface="Times New Roman" panose="02020603050405020304" pitchFamily="18" charset="0"/>
            </a:endParaRPr>
          </a:p>
        </p:txBody>
      </p:sp>
      <p:pic>
        <p:nvPicPr>
          <p:cNvPr id="20485" name="Picture 5" descr="C:\Users\Галина\AppData\Local\Microsoft\Windows\Temporary Internet Files\Content.IE5\JRNF5AR3\MP900390078[1].jpg"/>
          <p:cNvPicPr>
            <a:picLocks noChangeAspect="1"/>
          </p:cNvPicPr>
          <p:nvPr/>
        </p:nvPicPr>
        <p:blipFill>
          <a:blip r:embed="rId1"/>
          <a:stretch>
            <a:fillRect/>
          </a:stretch>
        </p:blipFill>
        <p:spPr>
          <a:xfrm>
            <a:off x="4343400" y="4114800"/>
            <a:ext cx="3200400" cy="2282825"/>
          </a:xfrm>
          <a:prstGeom prst="rect">
            <a:avLst/>
          </a:prstGeom>
          <a:noFill/>
          <a:ln w="9525">
            <a:noFill/>
          </a:ln>
        </p:spPr>
      </p:pic>
      <p:pic>
        <p:nvPicPr>
          <p:cNvPr id="20486" name="Picture 6" descr="C:\Users\Галина\AppData\Local\Microsoft\Windows\Temporary Internet Files\Content.IE5\3B7KLNOH\MC900358947[1].wmf"/>
          <p:cNvPicPr>
            <a:picLocks noChangeAspect="1"/>
          </p:cNvPicPr>
          <p:nvPr/>
        </p:nvPicPr>
        <p:blipFill>
          <a:blip r:embed="rId2"/>
          <a:stretch>
            <a:fillRect/>
          </a:stretch>
        </p:blipFill>
        <p:spPr>
          <a:xfrm>
            <a:off x="685800" y="4414838"/>
            <a:ext cx="1827213" cy="1830387"/>
          </a:xfrm>
          <a:prstGeom prst="rect">
            <a:avLst/>
          </a:prstGeom>
          <a:noFill/>
          <a:ln w="9525">
            <a:noFill/>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arn(inVertical)">
                                      <p:cBhvr>
                                        <p:cTn id="7" dur="5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Прямоугольник 1"/>
          <p:cNvSpPr/>
          <p:nvPr/>
        </p:nvSpPr>
        <p:spPr>
          <a:xfrm>
            <a:off x="290513" y="762000"/>
            <a:ext cx="7772400" cy="830263"/>
          </a:xfrm>
          <a:prstGeom prst="rect">
            <a:avLst/>
          </a:prstGeom>
        </p:spPr>
        <p:txBody>
          <a:bodyPr>
            <a:spAutoFit/>
          </a:bodyPr>
          <a:p>
            <a:pPr marL="342900" indent="-342900" eaLnBrk="1" hangingPunct="1">
              <a:buChar char="-"/>
            </a:pPr>
            <a:r>
              <a:rPr sz="2400" dirty="0">
                <a:latin typeface="Times New Roman" panose="02020603050405020304" pitchFamily="18" charset="0"/>
                <a:cs typeface="Times New Roman" panose="02020603050405020304" pitchFamily="18" charset="0"/>
              </a:rPr>
              <a:t>желание вступать в контакт с окружающими </a:t>
            </a:r>
            <a:endParaRPr sz="2400" dirty="0">
              <a:latin typeface="Times New Roman" panose="02020603050405020304" pitchFamily="18" charset="0"/>
              <a:cs typeface="Times New Roman" panose="02020603050405020304" pitchFamily="18" charset="0"/>
            </a:endParaRPr>
          </a:p>
          <a:p>
            <a:pPr marL="342900" indent="-342900" algn="r" eaLnBrk="1" hangingPunct="1">
              <a:buNone/>
            </a:pPr>
            <a:endParaRPr sz="2400" dirty="0">
              <a:latin typeface="Times New Roman" panose="02020603050405020304" pitchFamily="18" charset="0"/>
              <a:ea typeface="Times New Roman" panose="02020603050405020304" pitchFamily="18" charset="0"/>
            </a:endParaRPr>
          </a:p>
        </p:txBody>
      </p:sp>
      <p:sp>
        <p:nvSpPr>
          <p:cNvPr id="3" name="Прямоугольник 2"/>
          <p:cNvSpPr/>
          <p:nvPr/>
        </p:nvSpPr>
        <p:spPr>
          <a:xfrm>
            <a:off x="322263" y="2209800"/>
            <a:ext cx="8205787" cy="1108075"/>
          </a:xfrm>
          <a:prstGeom prst="rect">
            <a:avLst/>
          </a:prstGeom>
          <a:noFill/>
          <a:ln w="9525">
            <a:noFill/>
          </a:ln>
        </p:spPr>
        <p:txBody>
          <a:bodyPr>
            <a:spAutoFit/>
          </a:bodyPr>
          <a:p>
            <a:pPr eaLnBrk="1" hangingPunct="1"/>
            <a:r>
              <a:rPr lang="ru-RU" altLang="ru-RU" sz="2400" dirty="0">
                <a:latin typeface="Times New Roman" panose="02020603050405020304" pitchFamily="18" charset="0"/>
                <a:cs typeface="Times New Roman" panose="02020603050405020304" pitchFamily="18" charset="0"/>
              </a:rPr>
              <a:t>-   умение организовывать общение: слушать, эмоционально сопереживать, решать конфликтные ситуации</a:t>
            </a:r>
            <a:br>
              <a:rPr lang="ru-RU" altLang="ru-RU" dirty="0">
                <a:latin typeface="Arial" panose="020B0604020202020204" pitchFamily="34" charset="0"/>
              </a:rPr>
            </a:br>
            <a:endParaRPr lang="ru-RU" altLang="ru-RU" dirty="0">
              <a:latin typeface="Arial" panose="020B0604020202020204" pitchFamily="34" charset="0"/>
            </a:endParaRPr>
          </a:p>
        </p:txBody>
      </p:sp>
      <p:sp>
        <p:nvSpPr>
          <p:cNvPr id="4" name="Прямоугольник 3"/>
          <p:cNvSpPr/>
          <p:nvPr/>
        </p:nvSpPr>
        <p:spPr>
          <a:xfrm>
            <a:off x="290513" y="4040188"/>
            <a:ext cx="8181975" cy="830262"/>
          </a:xfrm>
          <a:prstGeom prst="rect">
            <a:avLst/>
          </a:prstGeom>
          <a:noFill/>
          <a:ln w="9525">
            <a:noFill/>
          </a:ln>
        </p:spPr>
        <p:txBody>
          <a:bodyPr>
            <a:spAutoFit/>
          </a:bodyPr>
          <a:p>
            <a:pPr eaLnBrk="1" hangingPunct="1"/>
            <a:r>
              <a:rPr lang="ru-RU" altLang="ru-RU" sz="2400" dirty="0">
                <a:latin typeface="Times New Roman" panose="02020603050405020304" pitchFamily="18" charset="0"/>
                <a:cs typeface="Times New Roman" panose="02020603050405020304" pitchFamily="18" charset="0"/>
              </a:rPr>
              <a:t>-  знание норм и правил , которым необходимо следовать при общение с окружающими .</a:t>
            </a:r>
            <a:endParaRPr lang="ru-RU" altLang="ru-RU" sz="2400" dirty="0">
              <a:latin typeface="Times New Roman" panose="02020603050405020304" pitchFamily="18" charset="0"/>
              <a:ea typeface="Times New Roman" panose="02020603050405020304" pitchFamily="18" charset="0"/>
            </a:endParaRPr>
          </a:p>
        </p:txBody>
      </p:sp>
      <p:sp>
        <p:nvSpPr>
          <p:cNvPr id="21509" name="Прямоугольник 8"/>
          <p:cNvSpPr/>
          <p:nvPr/>
        </p:nvSpPr>
        <p:spPr>
          <a:xfrm>
            <a:off x="228600" y="188913"/>
            <a:ext cx="8382000" cy="460375"/>
          </a:xfrm>
          <a:prstGeom prst="rect">
            <a:avLst/>
          </a:prstGeom>
          <a:noFill/>
          <a:ln w="9525">
            <a:noFill/>
          </a:ln>
        </p:spPr>
        <p:txBody>
          <a:bodyPr>
            <a:spAutoFit/>
          </a:bodyPr>
          <a:p>
            <a:pPr algn="ctr" eaLnBrk="1" hangingPunct="1"/>
            <a:r>
              <a:rPr lang="ru-RU" altLang="ru-RU" sz="2400" b="1" dirty="0">
                <a:solidFill>
                  <a:srgbClr val="FF0000"/>
                </a:solidFill>
                <a:latin typeface="Times New Roman" panose="02020603050405020304" pitchFamily="18" charset="0"/>
                <a:cs typeface="Times New Roman" panose="02020603050405020304" pitchFamily="18" charset="0"/>
              </a:rPr>
              <a:t>способность к общению включает в себя:</a:t>
            </a:r>
            <a:endParaRPr lang="ru-RU" altLang="ru-RU" sz="2400" b="1" dirty="0">
              <a:solidFill>
                <a:srgbClr val="FF0000"/>
              </a:solidFill>
              <a:latin typeface="Times New Roman" panose="02020603050405020304" pitchFamily="18" charset="0"/>
              <a:ea typeface="Times New Roman" panose="02020603050405020304" pitchFamily="18" charset="0"/>
            </a:endParaRPr>
          </a:p>
        </p:txBody>
      </p:sp>
      <p:sp>
        <p:nvSpPr>
          <p:cNvPr id="10" name="Блок-схема: память с посл. доступом 9"/>
          <p:cNvSpPr/>
          <p:nvPr/>
        </p:nvSpPr>
        <p:spPr>
          <a:xfrm>
            <a:off x="6165850" y="1114425"/>
            <a:ext cx="2362200" cy="957263"/>
          </a:xfrm>
          <a:prstGeom prst="flowChartMagneticTap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rgbClr val="FF0000"/>
                </a:solidFill>
                <a:latin typeface="Times New Roman" panose="02020603050405020304" pitchFamily="18" charset="0"/>
                <a:cs typeface="Times New Roman" panose="02020603050405020304" pitchFamily="18" charset="0"/>
              </a:rPr>
              <a:t>Я хочу!</a:t>
            </a:r>
            <a:endParaRPr sz="2400" b="1" dirty="0">
              <a:solidFill>
                <a:srgbClr val="FF0000"/>
              </a:solidFill>
              <a:latin typeface="Times New Roman" panose="02020603050405020304" pitchFamily="18" charset="0"/>
              <a:ea typeface="Times New Roman" panose="02020603050405020304" pitchFamily="18" charset="0"/>
            </a:endParaRPr>
          </a:p>
        </p:txBody>
      </p:sp>
      <p:sp>
        <p:nvSpPr>
          <p:cNvPr id="14" name="Блок-схема: память с посл. доступом 13"/>
          <p:cNvSpPr/>
          <p:nvPr/>
        </p:nvSpPr>
        <p:spPr>
          <a:xfrm>
            <a:off x="6299200" y="2992438"/>
            <a:ext cx="2362200" cy="955675"/>
          </a:xfrm>
          <a:prstGeom prst="flowChartMagneticTap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rgbClr val="FF0000"/>
                </a:solidFill>
                <a:latin typeface="Times New Roman" panose="02020603050405020304" pitchFamily="18" charset="0"/>
                <a:cs typeface="Times New Roman" panose="02020603050405020304" pitchFamily="18" charset="0"/>
              </a:rPr>
              <a:t>Я умею!</a:t>
            </a:r>
            <a:endParaRPr sz="2400" b="1" dirty="0">
              <a:solidFill>
                <a:srgbClr val="FF0000"/>
              </a:solidFill>
              <a:latin typeface="Times New Roman" panose="02020603050405020304" pitchFamily="18" charset="0"/>
              <a:ea typeface="Times New Roman" panose="02020603050405020304" pitchFamily="18" charset="0"/>
            </a:endParaRPr>
          </a:p>
        </p:txBody>
      </p:sp>
      <p:sp>
        <p:nvSpPr>
          <p:cNvPr id="17" name="Блок-схема: память с посл. доступом 16"/>
          <p:cNvSpPr/>
          <p:nvPr/>
        </p:nvSpPr>
        <p:spPr>
          <a:xfrm>
            <a:off x="5943600" y="4573588"/>
            <a:ext cx="2362200" cy="957263"/>
          </a:xfrm>
          <a:prstGeom prst="flowChartMagneticTap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r>
              <a:rPr sz="2400" b="1" dirty="0">
                <a:solidFill>
                  <a:srgbClr val="FF0000"/>
                </a:solidFill>
                <a:latin typeface="Times New Roman" panose="02020603050405020304" pitchFamily="18" charset="0"/>
                <a:cs typeface="Times New Roman" panose="02020603050405020304" pitchFamily="18" charset="0"/>
              </a:rPr>
              <a:t>Я знаю!</a:t>
            </a:r>
            <a:endParaRPr sz="2400" b="1" dirty="0">
              <a:solidFill>
                <a:srgbClr val="FF0000"/>
              </a:solidFill>
              <a:latin typeface="Times New Roman" panose="02020603050405020304" pitchFamily="18" charset="0"/>
              <a:ea typeface="Times New Roman" panose="02020603050405020304" pitchFamily="18" charset="0"/>
            </a:endParaRPr>
          </a:p>
        </p:txBody>
      </p:sp>
      <p:pic>
        <p:nvPicPr>
          <p:cNvPr id="21513" name="Picture 7" descr="C:\Users\Галина\AppData\Local\Microsoft\Windows\Temporary Internet Files\Content.IE5\C91CKIQG\MC900304521[1].wmf"/>
          <p:cNvPicPr>
            <a:picLocks noChangeAspect="1"/>
          </p:cNvPicPr>
          <p:nvPr/>
        </p:nvPicPr>
        <p:blipFill>
          <a:blip r:embed="rId1"/>
          <a:stretch>
            <a:fillRect/>
          </a:stretch>
        </p:blipFill>
        <p:spPr>
          <a:xfrm>
            <a:off x="762000" y="5257800"/>
            <a:ext cx="1816100" cy="1212850"/>
          </a:xfrm>
          <a:prstGeom prst="rect">
            <a:avLst/>
          </a:prstGeom>
          <a:noFill/>
          <a:ln w="9525">
            <a:noFill/>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000000"/>
                                          </p:val>
                                        </p:tav>
                                        <p:tav tm="100000">
                                          <p:val>
                                            <p:strVal val="#ppt_w"/>
                                          </p:val>
                                        </p:tav>
                                      </p:tavLst>
                                    </p:anim>
                                    <p:anim calcmode="lin" valueType="num">
                                      <p:cBhvr>
                                        <p:cTn id="8" dur="500" fill="hold"/>
                                        <p:tgtEl>
                                          <p:spTgt spid="2"/>
                                        </p:tgtEl>
                                        <p:attrNameLst>
                                          <p:attrName>ppt_h</p:attrName>
                                        </p:attrNameLst>
                                      </p:cBhvr>
                                      <p:tavLst>
                                        <p:tav tm="0">
                                          <p:val>
                                            <p:fltVal val="0,000000"/>
                                          </p:val>
                                        </p:tav>
                                        <p:tav tm="100000">
                                          <p:val>
                                            <p:strVal val="#ppt_h"/>
                                          </p:val>
                                        </p:tav>
                                      </p:tavLst>
                                    </p:anim>
                                    <p:animEffect transition="in" filter="fade">
                                      <p:cBhvr>
                                        <p:cTn id="9" dur="500"/>
                                        <p:tgtEl>
                                          <p:spTgt spid="2"/>
                                        </p:tgtEl>
                                      </p:cBhvr>
                                    </p:animEffect>
                                  </p:childTnLst>
                                </p:cTn>
                              </p:par>
                              <p:par>
                                <p:cTn id="10" presetID="42" presetClass="entr" presetSubtype="0"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750"/>
                                        <p:tgtEl>
                                          <p:spTgt spid="10"/>
                                        </p:tgtEl>
                                      </p:cBhvr>
                                    </p:animEffect>
                                    <p:anim calcmode="lin" valueType="num">
                                      <p:cBhvr>
                                        <p:cTn id="13" dur="1750" fill="hold"/>
                                        <p:tgtEl>
                                          <p:spTgt spid="10"/>
                                        </p:tgtEl>
                                        <p:attrNameLst>
                                          <p:attrName>ppt_x</p:attrName>
                                        </p:attrNameLst>
                                      </p:cBhvr>
                                      <p:tavLst>
                                        <p:tav tm="0">
                                          <p:val>
                                            <p:strVal val="#ppt_x"/>
                                          </p:val>
                                        </p:tav>
                                        <p:tav tm="100000">
                                          <p:val>
                                            <p:strVal val="#ppt_x"/>
                                          </p:val>
                                        </p:tav>
                                      </p:tavLst>
                                    </p:anim>
                                    <p:anim calcmode="lin" valueType="num">
                                      <p:cBhvr>
                                        <p:cTn id="14" dur="1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000000"/>
                                          </p:val>
                                        </p:tav>
                                        <p:tav tm="100000">
                                          <p:val>
                                            <p:strVal val="#ppt_w"/>
                                          </p:val>
                                        </p:tav>
                                      </p:tavLst>
                                    </p:anim>
                                    <p:anim calcmode="lin" valueType="num">
                                      <p:cBhvr>
                                        <p:cTn id="20" dur="500" fill="hold"/>
                                        <p:tgtEl>
                                          <p:spTgt spid="3"/>
                                        </p:tgtEl>
                                        <p:attrNameLst>
                                          <p:attrName>ppt_h</p:attrName>
                                        </p:attrNameLst>
                                      </p:cBhvr>
                                      <p:tavLst>
                                        <p:tav tm="0">
                                          <p:val>
                                            <p:fltVal val="0,000000"/>
                                          </p:val>
                                        </p:tav>
                                        <p:tav tm="100000">
                                          <p:val>
                                            <p:strVal val="#ppt_h"/>
                                          </p:val>
                                        </p:tav>
                                      </p:tavLst>
                                    </p:anim>
                                    <p:animEffect transition="in" filter="fade">
                                      <p:cBhvr>
                                        <p:cTn id="21" dur="500"/>
                                        <p:tgtEl>
                                          <p:spTgt spid="3"/>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750"/>
                                        <p:tgtEl>
                                          <p:spTgt spid="14"/>
                                        </p:tgtEl>
                                      </p:cBhvr>
                                    </p:animEffect>
                                    <p:anim calcmode="lin" valueType="num">
                                      <p:cBhvr>
                                        <p:cTn id="25" dur="1750" fill="hold"/>
                                        <p:tgtEl>
                                          <p:spTgt spid="14"/>
                                        </p:tgtEl>
                                        <p:attrNameLst>
                                          <p:attrName>ppt_x</p:attrName>
                                        </p:attrNameLst>
                                      </p:cBhvr>
                                      <p:tavLst>
                                        <p:tav tm="0">
                                          <p:val>
                                            <p:strVal val="#ppt_x"/>
                                          </p:val>
                                        </p:tav>
                                        <p:tav tm="100000">
                                          <p:val>
                                            <p:strVal val="#ppt_x"/>
                                          </p:val>
                                        </p:tav>
                                      </p:tavLst>
                                    </p:anim>
                                    <p:anim calcmode="lin" valueType="num">
                                      <p:cBhvr>
                                        <p:cTn id="26" dur="1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000000"/>
                                          </p:val>
                                        </p:tav>
                                        <p:tav tm="100000">
                                          <p:val>
                                            <p:strVal val="#ppt_w"/>
                                          </p:val>
                                        </p:tav>
                                      </p:tavLst>
                                    </p:anim>
                                    <p:anim calcmode="lin" valueType="num">
                                      <p:cBhvr>
                                        <p:cTn id="32" dur="500" fill="hold"/>
                                        <p:tgtEl>
                                          <p:spTgt spid="4"/>
                                        </p:tgtEl>
                                        <p:attrNameLst>
                                          <p:attrName>ppt_h</p:attrName>
                                        </p:attrNameLst>
                                      </p:cBhvr>
                                      <p:tavLst>
                                        <p:tav tm="0">
                                          <p:val>
                                            <p:fltVal val="0,000000"/>
                                          </p:val>
                                        </p:tav>
                                        <p:tav tm="100000">
                                          <p:val>
                                            <p:strVal val="#ppt_h"/>
                                          </p:val>
                                        </p:tav>
                                      </p:tavLst>
                                    </p:anim>
                                    <p:animEffect transition="in" filter="fade">
                                      <p:cBhvr>
                                        <p:cTn id="33" dur="500"/>
                                        <p:tgtEl>
                                          <p:spTgt spid="4"/>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750"/>
                                        <p:tgtEl>
                                          <p:spTgt spid="17"/>
                                        </p:tgtEl>
                                      </p:cBhvr>
                                    </p:animEffect>
                                    <p:anim calcmode="lin" valueType="num">
                                      <p:cBhvr>
                                        <p:cTn id="37" dur="1750" fill="hold"/>
                                        <p:tgtEl>
                                          <p:spTgt spid="17"/>
                                        </p:tgtEl>
                                        <p:attrNameLst>
                                          <p:attrName>ppt_x</p:attrName>
                                        </p:attrNameLst>
                                      </p:cBhvr>
                                      <p:tavLst>
                                        <p:tav tm="0">
                                          <p:val>
                                            <p:strVal val="#ppt_x"/>
                                          </p:val>
                                        </p:tav>
                                        <p:tav tm="100000">
                                          <p:val>
                                            <p:strVal val="#ppt_x"/>
                                          </p:val>
                                        </p:tav>
                                      </p:tavLst>
                                    </p:anim>
                                    <p:anim calcmode="lin" valueType="num">
                                      <p:cBhvr>
                                        <p:cTn id="38" dur="1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0" grpId="0" animBg="1"/>
      <p:bldP spid="14"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4"/>
          <p:cNvSpPr/>
          <p:nvPr/>
        </p:nvSpPr>
        <p:spPr>
          <a:xfrm>
            <a:off x="342900" y="1219200"/>
            <a:ext cx="8382000" cy="4324350"/>
          </a:xfrm>
          <a:prstGeom prst="rect">
            <a:avLst/>
          </a:prstGeom>
          <a:noFill/>
          <a:ln w="9525">
            <a:noFill/>
          </a:ln>
        </p:spPr>
        <p:txBody>
          <a:bodyPr anchor="ctr" anchorCtr="0">
            <a:spAutoFit/>
          </a:bodyPr>
          <a:p>
            <a:pPr eaLnBrk="1" hangingPunct="1"/>
            <a:r>
              <a:rPr lang="ru-RU" altLang="ru-RU" sz="2500" dirty="0">
                <a:latin typeface="Century Schoolbook" panose="02040604050505020304" pitchFamily="18" charset="0"/>
              </a:rPr>
              <a:t>-  </a:t>
            </a:r>
            <a:r>
              <a:rPr lang="ru-RU" altLang="ru-RU" sz="2500" dirty="0">
                <a:latin typeface="Times New Roman" panose="02020603050405020304" pitchFamily="18" charset="0"/>
                <a:cs typeface="Times New Roman" panose="02020603050405020304" pitchFamily="18" charset="0"/>
              </a:rPr>
              <a:t>обучать  детей пониманию себя - Я и Я;</a:t>
            </a:r>
            <a:br>
              <a:rPr lang="ru-RU" altLang="ru-RU" sz="2500" dirty="0">
                <a:latin typeface="Times New Roman" panose="02020603050405020304" pitchFamily="18" charset="0"/>
                <a:cs typeface="Times New Roman" panose="02020603050405020304" pitchFamily="18" charset="0"/>
              </a:rPr>
            </a:br>
            <a:r>
              <a:rPr lang="ru-RU" altLang="ru-RU" sz="2500" dirty="0">
                <a:latin typeface="Times New Roman" panose="02020603050405020304" pitchFamily="18" charset="0"/>
                <a:cs typeface="Times New Roman" panose="02020603050405020304" pitchFamily="18" charset="0"/>
              </a:rPr>
              <a:t>-  воспитывать интерес к окружающим людям – Я и Другие;</a:t>
            </a:r>
            <a:br>
              <a:rPr lang="ru-RU" altLang="ru-RU" sz="2500" dirty="0">
                <a:latin typeface="Times New Roman" panose="02020603050405020304" pitchFamily="18" charset="0"/>
                <a:cs typeface="Times New Roman" panose="02020603050405020304" pitchFamily="18" charset="0"/>
              </a:rPr>
            </a:br>
            <a:r>
              <a:rPr lang="ru-RU" altLang="ru-RU" sz="2500" dirty="0">
                <a:latin typeface="Times New Roman" panose="02020603050405020304" pitchFamily="18" charset="0"/>
                <a:cs typeface="Times New Roman" panose="02020603050405020304" pitchFamily="18" charset="0"/>
              </a:rPr>
              <a:t>-  развивать навыки общения со сверстниками, взрослыми;</a:t>
            </a:r>
            <a:br>
              <a:rPr lang="ru-RU" altLang="ru-RU" sz="2500" dirty="0">
                <a:latin typeface="Times New Roman" panose="02020603050405020304" pitchFamily="18" charset="0"/>
                <a:cs typeface="Times New Roman" panose="02020603050405020304" pitchFamily="18" charset="0"/>
              </a:rPr>
            </a:br>
            <a:r>
              <a:rPr lang="ru-RU" altLang="ru-RU" sz="2500" dirty="0">
                <a:latin typeface="Times New Roman" panose="02020603050405020304" pitchFamily="18" charset="0"/>
                <a:cs typeface="Times New Roman" panose="02020603050405020304" pitchFamily="18" charset="0"/>
              </a:rPr>
              <a:t>-  формировать умения и навыки практического владения выразительными средствами: интонацией, мимикой, жестами;</a:t>
            </a:r>
            <a:br>
              <a:rPr lang="ru-RU" altLang="ru-RU" sz="2500" dirty="0">
                <a:latin typeface="Times New Roman" panose="02020603050405020304" pitchFamily="18" charset="0"/>
                <a:cs typeface="Times New Roman" panose="02020603050405020304" pitchFamily="18" charset="0"/>
              </a:rPr>
            </a:br>
            <a:r>
              <a:rPr lang="ru-RU" altLang="ru-RU" sz="2500" dirty="0">
                <a:latin typeface="Times New Roman" panose="02020603050405020304" pitchFamily="18" charset="0"/>
                <a:cs typeface="Times New Roman" panose="02020603050405020304" pitchFamily="18" charset="0"/>
              </a:rPr>
              <a:t>-  развивать  самоконтроль в отношении проявления своего эмоционального состояния;</a:t>
            </a:r>
            <a:br>
              <a:rPr lang="ru-RU" altLang="ru-RU" sz="2500" dirty="0">
                <a:latin typeface="Times New Roman" panose="02020603050405020304" pitchFamily="18" charset="0"/>
                <a:cs typeface="Times New Roman" panose="02020603050405020304" pitchFamily="18" charset="0"/>
              </a:rPr>
            </a:br>
            <a:r>
              <a:rPr lang="ru-RU" altLang="ru-RU" sz="2500" dirty="0">
                <a:latin typeface="Times New Roman" panose="02020603050405020304" pitchFamily="18" charset="0"/>
                <a:cs typeface="Times New Roman" panose="02020603050405020304" pitchFamily="18" charset="0"/>
              </a:rPr>
              <a:t>-  обучать детей речевым средствам общения;</a:t>
            </a:r>
            <a:br>
              <a:rPr lang="ru-RU" altLang="ru-RU" sz="2500" dirty="0">
                <a:latin typeface="Times New Roman" panose="02020603050405020304" pitchFamily="18" charset="0"/>
                <a:cs typeface="Times New Roman" panose="02020603050405020304" pitchFamily="18" charset="0"/>
              </a:rPr>
            </a:br>
            <a:r>
              <a:rPr lang="ru-RU" altLang="ru-RU" sz="2500" dirty="0">
                <a:latin typeface="Times New Roman" panose="02020603050405020304" pitchFamily="18" charset="0"/>
                <a:cs typeface="Times New Roman" panose="02020603050405020304" pitchFamily="18" charset="0"/>
              </a:rPr>
              <a:t>-  проводить работу по коррекции  отрицательных черт характера.</a:t>
            </a:r>
            <a:endParaRPr lang="ru-RU" altLang="ru-RU" sz="2500" b="1" dirty="0">
              <a:latin typeface="Times New Roman" panose="02020603050405020304" pitchFamily="18" charset="0"/>
              <a:ea typeface="Times New Roman" panose="02020603050405020304" pitchFamily="18" charset="0"/>
            </a:endParaRPr>
          </a:p>
        </p:txBody>
      </p:sp>
      <p:sp>
        <p:nvSpPr>
          <p:cNvPr id="4099" name="Rectangle 5"/>
          <p:cNvSpPr>
            <a:spLocks noGrp="1" noChangeArrowheads="1"/>
          </p:cNvSpPr>
          <p:nvPr>
            <p:ph type="title"/>
          </p:nvPr>
        </p:nvSpPr>
        <p:spPr>
          <a:xfrm>
            <a:off x="762000" y="152400"/>
            <a:ext cx="7467600" cy="914400"/>
          </a:xfrm>
        </p:spPr>
        <p:txBody>
          <a:bodyPr vert="horz" anchor="b">
            <a:noAutofit/>
          </a:bodyPr>
          <a:p>
            <a:pPr algn="ctr" eaLnBrk="1" hangingPunct="1">
              <a:buNone/>
            </a:pPr>
            <a:r>
              <a:rPr sz="2400" b="1" dirty="0">
                <a:solidFill>
                  <a:srgbClr val="FF0000"/>
                </a:solidFill>
                <a:latin typeface="Times New Roman" panose="02020603050405020304" pitchFamily="18" charset="0"/>
                <a:cs typeface="Times New Roman" panose="02020603050405020304" pitchFamily="18" charset="0"/>
              </a:rPr>
              <a:t>ДЛЯ РАЗВИТИЯ КОММУНИКАТИВНЫХ СПОСОБНОСТЕЙ У ДЕТЕЙ НЕОБХОДИМО РЕШЕНИЕ СЛЕДУЮЩИХ ЗАДАЧ:</a:t>
            </a:r>
            <a:endParaRPr lang="ru-RU" altLang="ru-RU" sz="2800" b="1" dirty="0">
              <a:solidFill>
                <a:srgbClr val="FF0000"/>
              </a:solidFill>
              <a:latin typeface="Times New Roman" panose="02020603050405020304" pitchFamily="18" charset="0"/>
              <a:ea typeface="Times New Roman" panose="02020603050405020304" pitchFamily="18" charset="0"/>
            </a:endParaRPr>
          </a:p>
        </p:txBody>
      </p:sp>
      <p:pic>
        <p:nvPicPr>
          <p:cNvPr id="22532" name="Picture 4" descr="C:\Users\Галина\AppData\Local\Microsoft\Windows\Temporary Internet Files\Content.IE5\3B7KLNOH\MC900216512[1].wmf"/>
          <p:cNvPicPr>
            <a:picLocks noChangeAspect="1"/>
          </p:cNvPicPr>
          <p:nvPr/>
        </p:nvPicPr>
        <p:blipFill>
          <a:blip r:embed="rId1"/>
          <a:stretch>
            <a:fillRect/>
          </a:stretch>
        </p:blipFill>
        <p:spPr>
          <a:xfrm>
            <a:off x="6911975" y="5132388"/>
            <a:ext cx="1698625" cy="1530350"/>
          </a:xfrm>
          <a:prstGeom prst="rect">
            <a:avLst/>
          </a:prstGeom>
          <a:noFill/>
          <a:ln w="9525">
            <a:noFill/>
          </a:ln>
        </p:spPr>
      </p:pic>
    </p:spTree>
  </p:cSld>
  <p:clrMapOvr>
    <a:masterClrMapping/>
  </p:clrMapOvr>
  <p:transition spd="slow">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Rectangle 4"/>
          <p:cNvSpPr/>
          <p:nvPr/>
        </p:nvSpPr>
        <p:spPr>
          <a:xfrm>
            <a:off x="247650" y="3836988"/>
            <a:ext cx="8364538" cy="830262"/>
          </a:xfrm>
          <a:prstGeom prst="rect">
            <a:avLst/>
          </a:prstGeom>
          <a:noFill/>
          <a:ln w="9525">
            <a:noFill/>
          </a:ln>
        </p:spPr>
        <p:txBody>
          <a:bodyPr anchor="ctr" anchorCtr="0">
            <a:spAutoFit/>
          </a:bodyPr>
          <a:p>
            <a:pPr eaLnBrk="1" hangingPunct="1"/>
            <a:br>
              <a:rPr lang="ru-RU" altLang="ru-RU" sz="2400" dirty="0">
                <a:latin typeface="Century Schoolbook" panose="02040604050505020304" pitchFamily="18" charset="0"/>
              </a:rPr>
            </a:br>
            <a:endParaRPr lang="ru-RU" altLang="ru-RU" sz="2400" b="1" dirty="0">
              <a:latin typeface="Times New Roman" panose="02020603050405020304" pitchFamily="18" charset="0"/>
              <a:ea typeface="Times New Roman" panose="02020603050405020304" pitchFamily="18" charset="0"/>
            </a:endParaRPr>
          </a:p>
        </p:txBody>
      </p:sp>
      <p:pic>
        <p:nvPicPr>
          <p:cNvPr id="23555" name="Объект 5"/>
          <p:cNvPicPr>
            <a:picLocks noGrp="1" noChangeAspect="1"/>
          </p:cNvPicPr>
          <p:nvPr>
            <p:ph sz="quarter" idx="1"/>
          </p:nvPr>
        </p:nvPicPr>
        <p:blipFill>
          <a:blip r:embed="rId1"/>
          <a:srcRect/>
          <a:stretch>
            <a:fillRect/>
          </a:stretch>
        </p:blipFill>
        <p:spPr>
          <a:xfrm>
            <a:off x="4991100" y="4289425"/>
            <a:ext cx="3625850" cy="2339975"/>
          </a:xfrm>
          <a:ln/>
        </p:spPr>
      </p:pic>
      <p:sp>
        <p:nvSpPr>
          <p:cNvPr id="44037" name="Прямоугольник 8"/>
          <p:cNvSpPr/>
          <p:nvPr/>
        </p:nvSpPr>
        <p:spPr>
          <a:xfrm>
            <a:off x="261938" y="1246188"/>
            <a:ext cx="8134350" cy="3540125"/>
          </a:xfrm>
          <a:prstGeom prst="rect">
            <a:avLst/>
          </a:prstGeom>
          <a:noFill/>
          <a:ln w="9525">
            <a:noFill/>
          </a:ln>
        </p:spPr>
        <p:txBody>
          <a:bodyPr>
            <a:spAutoFit/>
          </a:bodyPr>
          <a:p>
            <a:pPr eaLnBrk="1" hangingPunct="1">
              <a:buFont typeface="Wingdings" panose="05000000000000000000" pitchFamily="2" charset="2"/>
            </a:pPr>
            <a:r>
              <a:rPr lang="ru-RU" altLang="ru-RU" sz="2800" dirty="0">
                <a:latin typeface="Times New Roman" panose="02020603050405020304" pitchFamily="18" charset="0"/>
                <a:cs typeface="Times New Roman" panose="02020603050405020304" pitchFamily="18" charset="0"/>
              </a:rPr>
              <a:t>Известно, что нельзя обучать детей общению, не включив их во взаимодействие друг с другом, не обусловив речевое действие и поведение какой то другой деятельностью (игровой, практической, познавательной и т.д.), не уточнив ситуацию общения, не создав потребности и мотивации у каждого ребенка вступать в него.</a:t>
            </a:r>
            <a:r>
              <a:rPr lang="ru-RU" altLang="ru-RU" sz="2800" b="1" dirty="0">
                <a:solidFill>
                  <a:srgbClr val="FF0000"/>
                </a:solidFill>
                <a:latin typeface="Times New Roman" panose="02020603050405020304" pitchFamily="18" charset="0"/>
                <a:cs typeface="Times New Roman" panose="02020603050405020304" pitchFamily="18" charset="0"/>
              </a:rPr>
              <a:t> </a:t>
            </a:r>
            <a:endParaRPr lang="ru-RU" altLang="ru-RU" sz="2800" b="1" dirty="0">
              <a:solidFill>
                <a:srgbClr val="FF0000"/>
              </a:solidFill>
              <a:latin typeface="Times New Roman" panose="02020603050405020304" pitchFamily="18" charset="0"/>
              <a:cs typeface="Times New Roman" panose="02020603050405020304" pitchFamily="18" charset="0"/>
            </a:endParaRPr>
          </a:p>
          <a:p>
            <a:pPr eaLnBrk="1" hangingPunct="1"/>
            <a:endParaRPr lang="ru-RU" altLang="ru-RU" sz="2800" dirty="0">
              <a:latin typeface="Times New Roman" panose="02020603050405020304" pitchFamily="18" charset="0"/>
              <a:ea typeface="Times New Roman" panose="02020603050405020304" pitchFamily="18" charset="0"/>
            </a:endParaRPr>
          </a:p>
        </p:txBody>
      </p:sp>
      <p:sp>
        <p:nvSpPr>
          <p:cNvPr id="2" name="Прямоугольник 1"/>
          <p:cNvSpPr/>
          <p:nvPr/>
        </p:nvSpPr>
        <p:spPr>
          <a:xfrm>
            <a:off x="152400" y="269875"/>
            <a:ext cx="8839200" cy="954088"/>
          </a:xfrm>
          <a:prstGeom prst="rect">
            <a:avLst/>
          </a:prstGeom>
          <a:noFill/>
          <a:ln w="9525">
            <a:noFill/>
          </a:ln>
        </p:spPr>
        <p:txBody>
          <a:bodyPr>
            <a:spAutoFit/>
          </a:bodyPr>
          <a:p>
            <a:pPr algn="ctr" eaLnBrk="1" hangingPunct="1"/>
            <a:r>
              <a:rPr lang="ru-RU" altLang="ru-RU" sz="2800" b="1" dirty="0">
                <a:solidFill>
                  <a:srgbClr val="FF0000"/>
                </a:solidFill>
                <a:latin typeface="Times New Roman" panose="02020603050405020304" pitchFamily="18" charset="0"/>
                <a:cs typeface="Times New Roman" panose="02020603050405020304" pitchFamily="18" charset="0"/>
              </a:rPr>
              <a:t>Решать поставленные задачи поможет театрализованная деятельность</a:t>
            </a:r>
            <a:endParaRPr lang="ru-RU" altLang="ru-RU" sz="28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p:cTn id="7" dur="500" fill="hold"/>
                                        <p:tgtEl>
                                          <p:spTgt spid="44037"/>
                                        </p:tgtEl>
                                        <p:attrNameLst>
                                          <p:attrName>ppt_w</p:attrName>
                                        </p:attrNameLst>
                                      </p:cBhvr>
                                      <p:tavLst>
                                        <p:tav tm="0">
                                          <p:val>
                                            <p:fltVal val="0,000000"/>
                                          </p:val>
                                        </p:tav>
                                        <p:tav tm="100000">
                                          <p:val>
                                            <p:strVal val="#ppt_w"/>
                                          </p:val>
                                        </p:tav>
                                      </p:tavLst>
                                    </p:anim>
                                    <p:anim calcmode="lin" valueType="num">
                                      <p:cBhvr>
                                        <p:cTn id="8" dur="500" fill="hold"/>
                                        <p:tgtEl>
                                          <p:spTgt spid="44037"/>
                                        </p:tgtEl>
                                        <p:attrNameLst>
                                          <p:attrName>ppt_h</p:attrName>
                                        </p:attrNameLst>
                                      </p:cBhvr>
                                      <p:tavLst>
                                        <p:tav tm="0">
                                          <p:val>
                                            <p:fltVal val="0,000000"/>
                                          </p:val>
                                        </p:tav>
                                        <p:tav tm="100000">
                                          <p:val>
                                            <p:strVal val="#ppt_h"/>
                                          </p:val>
                                        </p:tav>
                                      </p:tavLst>
                                    </p:anim>
                                    <p:animEffect transition="in" filter="fade">
                                      <p:cBhvr>
                                        <p:cTn id="9" dur="500"/>
                                        <p:tgtEl>
                                          <p:spTgt spid="4403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24532</Words>
  <Application>WPS Presentation</Application>
  <PresentationFormat>Экран (4:3)</PresentationFormat>
  <Paragraphs>323</Paragraphs>
  <Slides>50</Slides>
  <Notes>29</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50</vt:i4>
      </vt:variant>
    </vt:vector>
  </HeadingPairs>
  <TitlesOfParts>
    <vt:vector size="62" baseType="lpstr">
      <vt:lpstr>Arial</vt:lpstr>
      <vt:lpstr>SimSun</vt:lpstr>
      <vt:lpstr>Wingdings</vt:lpstr>
      <vt:lpstr>Century Schoolbook</vt:lpstr>
      <vt:lpstr>Wingdings 2</vt:lpstr>
      <vt:lpstr>Calibri</vt:lpstr>
      <vt:lpstr>Times New Roman</vt:lpstr>
      <vt:lpstr>Wingdings</vt:lpstr>
      <vt:lpstr>Microsoft YaHei</vt:lpstr>
      <vt:lpstr>Arial Unicode MS</vt:lpstr>
      <vt:lpstr>Эркер</vt:lpstr>
      <vt:lpstr>1_Эркер</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Администратор</cp:lastModifiedBy>
  <cp:revision>252</cp:revision>
  <dcterms:created xsi:type="dcterms:W3CDTF">2012-10-22T17:11:15Z</dcterms:created>
  <dcterms:modified xsi:type="dcterms:W3CDTF">2022-12-27T12:17:37Z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ICV">
    <vt:lpwstr>24933A9E02E14C39B75E96024586D2DC</vt:lpwstr>
  </property>
  <property fmtid="{D5CDD505-2E9C-101B-9397-08002B2CF9AE}" pid="4" name="KSOProductBuildVer">
    <vt:lpwstr>1049-11.2.0.11440</vt:lpwstr>
  </property>
</Properties>
</file>