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9" r:id="rId4"/>
    <p:sldId id="260" r:id="rId5"/>
    <p:sldId id="318" r:id="rId6"/>
    <p:sldId id="261" r:id="rId7"/>
    <p:sldId id="307" r:id="rId8"/>
    <p:sldId id="267" r:id="rId9"/>
    <p:sldId id="273" r:id="rId11"/>
    <p:sldId id="275" r:id="rId12"/>
    <p:sldId id="288" r:id="rId13"/>
    <p:sldId id="309" r:id="rId14"/>
    <p:sldId id="316" r:id="rId15"/>
    <p:sldId id="284" r:id="rId16"/>
    <p:sldId id="319" r:id="rId17"/>
    <p:sldId id="303" r:id="rId18"/>
    <p:sldId id="289" r:id="rId19"/>
    <p:sldId id="281" r:id="rId20"/>
    <p:sldId id="280" r:id="rId21"/>
    <p:sldId id="285" r:id="rId22"/>
    <p:sldId id="310" r:id="rId23"/>
    <p:sldId id="287" r:id="rId24"/>
    <p:sldId id="299" r:id="rId25"/>
    <p:sldId id="302" r:id="rId26"/>
    <p:sldId id="283" r:id="rId27"/>
    <p:sldId id="278" r:id="rId28"/>
    <p:sldId id="286" r:id="rId29"/>
    <p:sldId id="294" r:id="rId30"/>
    <p:sldId id="328" r:id="rId31"/>
    <p:sldId id="296" r:id="rId32"/>
    <p:sldId id="300" r:id="rId33"/>
    <p:sldId id="315" r:id="rId34"/>
    <p:sldId id="326" r:id="rId35"/>
    <p:sldId id="257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FFFF99"/>
    <a:srgbClr val="006BBC"/>
    <a:srgbClr val="339933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250" autoAdjust="0"/>
    <p:restoredTop sz="94660"/>
  </p:normalViewPr>
  <p:slideViewPr>
    <p:cSldViewPr>
      <p:cViewPr varScale="1">
        <p:scale>
          <a:sx n="53" d="100"/>
          <a:sy n="53" d="100"/>
        </p:scale>
        <p:origin x="2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104EC-FD85-4FB2-B5DC-2BE9E6064D0A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6F30D62C-2FCD-4FBA-89A0-4514DD6D3391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Изучить</a:t>
          </a:r>
          <a:r>
            <a:rPr kumimoji="0" lang="ru-RU" sz="1400" b="1" i="0" u="none" strike="noStrike" cap="none" normalizeH="0" baseline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</a:t>
          </a:r>
          <a:r>
            <a:rPr kumimoji="0" lang="ru-RU" sz="1400" b="1" i="0" u="none" strike="noStrike" cap="none" normalizeH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применить</a:t>
          </a:r>
          <a:r>
            <a:rPr kumimoji="0" lang="ru-RU" sz="1400" b="1" i="0" u="none" strike="noStrike" cap="none" normalizeH="0" baseline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систему   </a:t>
          </a:r>
          <a:r>
            <a:rPr kumimoji="0" lang="ru-RU" sz="1400" b="1" i="0" u="none" strike="noStrike" cap="none" normalizeH="0" baseline="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здоровьесберегающих</a:t>
          </a:r>
          <a:r>
            <a:rPr kumimoji="0" lang="ru-RU" sz="1400" b="1" i="0" u="none" strike="noStrike" cap="none" normalizeH="0" baseline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технологий  с</a:t>
          </a:r>
          <a:r>
            <a:rPr kumimoji="0" lang="ru-RU" sz="1400" b="1" i="0" u="none" strike="noStrike" cap="none" normalizeH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целью </a:t>
          </a:r>
          <a:r>
            <a:rPr kumimoji="0" lang="ru-RU" sz="1400" b="1" i="0" u="none" strike="noStrike" cap="none" normalizeH="0" baseline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адаптации её  к условиям нашего детского сада</a:t>
          </a:r>
          <a:endParaRPr lang="ru-RU" sz="1400" b="1" dirty="0"/>
        </a:p>
      </dgm:t>
    </dgm:pt>
    <dgm:pt modelId="{A51FE29D-0639-4EBF-BF7C-073321D4EABC}" cxnId="{4B7896EF-9750-4017-ADD6-F140E2C5F170}" type="parTrans">
      <dgm:prSet/>
      <dgm:spPr/>
      <dgm:t>
        <a:bodyPr/>
        <a:lstStyle/>
        <a:p>
          <a:endParaRPr lang="ru-RU"/>
        </a:p>
      </dgm:t>
    </dgm:pt>
    <dgm:pt modelId="{D7CC8488-81DF-4E61-9539-082EAF609AED}" cxnId="{4B7896EF-9750-4017-ADD6-F140E2C5F170}" type="sibTrans">
      <dgm:prSet/>
      <dgm:spPr/>
      <dgm:t>
        <a:bodyPr/>
        <a:lstStyle/>
        <a:p>
          <a:endParaRPr lang="ru-RU"/>
        </a:p>
      </dgm:t>
    </dgm:pt>
    <dgm:pt modelId="{7AAD29EB-8342-4ED0-B0A6-3A5F406112C2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kumimoji="0" lang="ru-RU" sz="1400" b="1" i="0" u="none" strike="noStrike" cap="none" normalizeH="0" baseline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Создать модель организации деятельности по  </a:t>
          </a:r>
          <a:r>
            <a:rPr kumimoji="0" lang="ru-RU" sz="1400" b="1" i="0" u="none" strike="noStrike" cap="none" normalizeH="0" baseline="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здоровьесберегающим</a:t>
          </a:r>
          <a:r>
            <a:rPr kumimoji="0" lang="ru-RU" sz="1400" b="1" i="0" u="none" strike="noStrike" cap="none" normalizeH="0" baseline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технологиям  в ДОО</a:t>
          </a:r>
          <a:endParaRPr lang="ru-RU" sz="1400" b="1" dirty="0"/>
        </a:p>
      </dgm:t>
    </dgm:pt>
    <dgm:pt modelId="{52C942A2-F2B5-4F18-939E-18FF30C7E40C}" cxnId="{4150DF7A-2C2E-4A76-976D-8671B5FA863F}" type="parTrans">
      <dgm:prSet/>
      <dgm:spPr/>
      <dgm:t>
        <a:bodyPr/>
        <a:lstStyle/>
        <a:p>
          <a:endParaRPr lang="ru-RU"/>
        </a:p>
      </dgm:t>
    </dgm:pt>
    <dgm:pt modelId="{2B67F746-1F4D-4509-ADCB-57847ACAE2E5}" cxnId="{4150DF7A-2C2E-4A76-976D-8671B5FA863F}" type="sibTrans">
      <dgm:prSet/>
      <dgm:spPr/>
      <dgm:t>
        <a:bodyPr/>
        <a:lstStyle/>
        <a:p>
          <a:endParaRPr lang="ru-RU"/>
        </a:p>
      </dgm:t>
    </dgm:pt>
    <dgm:pt modelId="{80FC0A79-D866-436A-AAC4-D52F1B6F4DDB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Определить их роль в образовательном процессе</a:t>
          </a:r>
          <a:endParaRPr lang="ru-RU" sz="1400" b="1" dirty="0"/>
        </a:p>
      </dgm:t>
    </dgm:pt>
    <dgm:pt modelId="{8D8FAAE2-2F08-4696-855A-D4AA828721E2}" cxnId="{E2FB5DBE-88FE-45B2-A4CC-5FDE3600BE02}" type="parTrans">
      <dgm:prSet/>
      <dgm:spPr/>
      <dgm:t>
        <a:bodyPr/>
        <a:lstStyle/>
        <a:p>
          <a:endParaRPr lang="ru-RU"/>
        </a:p>
      </dgm:t>
    </dgm:pt>
    <dgm:pt modelId="{8EEDA9DA-AE53-4B12-9F69-9EBFDC1C6957}" cxnId="{E2FB5DBE-88FE-45B2-A4CC-5FDE3600BE02}" type="sibTrans">
      <dgm:prSet/>
      <dgm:spPr/>
      <dgm:t>
        <a:bodyPr/>
        <a:lstStyle/>
        <a:p>
          <a:endParaRPr lang="ru-RU"/>
        </a:p>
      </dgm:t>
    </dgm:pt>
    <dgm:pt modelId="{AD029A84-20AE-45BF-99CD-1609FF9169E5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 rtl="0"/>
          <a:r>
            <a:rPr kumimoji="0" lang="ru-RU" sz="1400" b="1" i="0" u="none" strike="noStrike" cap="none" normalizeH="0" baseline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Скоординировать работу всех участников образовательного процесса по реализации </a:t>
          </a:r>
          <a:r>
            <a:rPr kumimoji="0" lang="ru-RU" sz="1400" b="1" i="0" u="none" strike="noStrike" cap="none" normalizeH="0" baseline="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здоровьесберегающих</a:t>
          </a:r>
          <a:r>
            <a:rPr kumimoji="0" lang="ru-RU" sz="1400" b="1" i="0" u="none" strike="noStrike" cap="none" normalizeH="0" baseline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   технологий</a:t>
          </a:r>
          <a:endParaRPr lang="ru-RU" sz="1400" b="1" dirty="0"/>
        </a:p>
      </dgm:t>
    </dgm:pt>
    <dgm:pt modelId="{51425BA6-EC97-4B68-9183-A2E58A12E26E}" cxnId="{60D913AB-8F20-4D6B-BAC3-E3056DF53ECB}" type="parTrans">
      <dgm:prSet/>
      <dgm:spPr/>
      <dgm:t>
        <a:bodyPr/>
        <a:lstStyle/>
        <a:p>
          <a:endParaRPr lang="ru-RU"/>
        </a:p>
      </dgm:t>
    </dgm:pt>
    <dgm:pt modelId="{6CC946A2-25EF-404B-8E69-E215713C9CB8}" cxnId="{60D913AB-8F20-4D6B-BAC3-E3056DF53ECB}" type="sibTrans">
      <dgm:prSet/>
      <dgm:spPr/>
      <dgm:t>
        <a:bodyPr/>
        <a:lstStyle/>
        <a:p>
          <a:endParaRPr lang="ru-RU"/>
        </a:p>
      </dgm:t>
    </dgm:pt>
    <dgm:pt modelId="{E3CAAE7D-0D9A-43C4-9D8E-E7536E3ABE1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Создать благоприятный психолого – эмоциональный климат в детском саду для комфортного  пребывания  детей </a:t>
          </a:r>
          <a:endParaRPr lang="ru-RU" sz="1400" b="1" dirty="0"/>
        </a:p>
      </dgm:t>
    </dgm:pt>
    <dgm:pt modelId="{D3C26E86-2CE4-4C71-B72D-AEA4CB609B6F}" cxnId="{E8A540F8-9B5F-4865-81C9-D064CA9E8104}" type="parTrans">
      <dgm:prSet/>
      <dgm:spPr/>
      <dgm:t>
        <a:bodyPr/>
        <a:lstStyle/>
        <a:p>
          <a:endParaRPr lang="ru-RU"/>
        </a:p>
      </dgm:t>
    </dgm:pt>
    <dgm:pt modelId="{B40C821C-EEAB-4EC7-B64E-F0D6C880C313}" cxnId="{E8A540F8-9B5F-4865-81C9-D064CA9E8104}" type="sibTrans">
      <dgm:prSet/>
      <dgm:spPr/>
      <dgm:t>
        <a:bodyPr/>
        <a:lstStyle/>
        <a:p>
          <a:endParaRPr lang="ru-RU"/>
        </a:p>
      </dgm:t>
    </dgm:pt>
    <dgm:pt modelId="{82A06122-69C1-437E-95B9-440480716444}">
      <dgm:prSet phldrT="[Текст]" custT="1"/>
      <dgm:spPr>
        <a:solidFill>
          <a:srgbClr val="FFFF99">
            <a:alpha val="89804"/>
          </a:srgbClr>
        </a:solidFill>
      </dgm:spPr>
      <dgm:t>
        <a:bodyPr/>
        <a:lstStyle/>
        <a:p>
          <a:pPr algn="ctr" rtl="0"/>
          <a:r>
            <a:rPr kumimoji="0" lang="ru-RU" sz="1400" b="1" i="0" u="none" strike="noStrike" cap="none" normalizeH="0" baseline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Сформировать у дошкольников  необходимые  знания, умения и навыки по здоровому  образу жизни, научить использовать полученные знания в повседневной  жизни</a:t>
          </a:r>
          <a:endParaRPr lang="ru-RU" sz="1400" b="1" dirty="0"/>
        </a:p>
      </dgm:t>
    </dgm:pt>
    <dgm:pt modelId="{D03A59C8-74A4-43FA-8162-2802124A58DC}" cxnId="{379EE699-78B7-43E6-BC68-76EF73DAAA96}" type="parTrans">
      <dgm:prSet/>
      <dgm:spPr/>
      <dgm:t>
        <a:bodyPr/>
        <a:lstStyle/>
        <a:p>
          <a:endParaRPr lang="ru-RU"/>
        </a:p>
      </dgm:t>
    </dgm:pt>
    <dgm:pt modelId="{B63D5029-30ED-48C9-976E-A4995D196EC1}" cxnId="{379EE699-78B7-43E6-BC68-76EF73DAAA96}" type="sibTrans">
      <dgm:prSet/>
      <dgm:spPr/>
      <dgm:t>
        <a:bodyPr/>
        <a:lstStyle/>
        <a:p>
          <a:endParaRPr lang="ru-RU"/>
        </a:p>
      </dgm:t>
    </dgm:pt>
    <dgm:pt modelId="{C69C1D04-5F1F-4838-B93F-399BBE0409B6}">
      <dgm:prSet phldrT="[Текст]" custT="1"/>
      <dgm:spPr>
        <a:solidFill>
          <a:srgbClr val="57D3FF">
            <a:alpha val="89804"/>
          </a:srgbClr>
        </a:solidFill>
      </dgm:spPr>
      <dgm:t>
        <a:bodyPr/>
        <a:lstStyle/>
        <a:p>
          <a:pPr algn="ctr"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детей физической культуры, обеспечивающей завтрашний здоровый день семьи и государства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445E78-3667-42BF-AA61-DDA2E812F2C4}" cxnId="{72BDF721-A3C1-406B-AFFC-104FBA0D5E5B}" type="parTrans">
      <dgm:prSet/>
      <dgm:spPr/>
      <dgm:t>
        <a:bodyPr/>
        <a:lstStyle/>
        <a:p>
          <a:endParaRPr lang="ru-RU"/>
        </a:p>
      </dgm:t>
    </dgm:pt>
    <dgm:pt modelId="{2E5EEE62-568E-4EC9-96FE-D17D55A73F59}" cxnId="{72BDF721-A3C1-406B-AFFC-104FBA0D5E5B}" type="sibTrans">
      <dgm:prSet/>
      <dgm:spPr/>
      <dgm:t>
        <a:bodyPr/>
        <a:lstStyle/>
        <a:p>
          <a:endParaRPr lang="ru-RU"/>
        </a:p>
      </dgm:t>
    </dgm:pt>
    <dgm:pt modelId="{F9F5B23A-B815-4713-98E5-3A3574F5BACA}" type="pres">
      <dgm:prSet presAssocID="{A99104EC-FD85-4FB2-B5DC-2BE9E6064D0A}" presName="compositeShape" presStyleCnt="0">
        <dgm:presLayoutVars>
          <dgm:dir/>
          <dgm:resizeHandles/>
        </dgm:presLayoutVars>
      </dgm:prSet>
      <dgm:spPr/>
    </dgm:pt>
    <dgm:pt modelId="{B2AD0A26-A1F3-4E21-9A9E-0C6B68440FD0}" type="pres">
      <dgm:prSet presAssocID="{A99104EC-FD85-4FB2-B5DC-2BE9E6064D0A}" presName="pyramid" presStyleLbl="node1" presStyleIdx="0" presStyleCnt="1" custLinFactNeighborX="-77559"/>
      <dgm:spPr/>
    </dgm:pt>
    <dgm:pt modelId="{438E7C9C-57ED-4131-B1E3-9B43B369B434}" type="pres">
      <dgm:prSet presAssocID="{A99104EC-FD85-4FB2-B5DC-2BE9E6064D0A}" presName="theList" presStyleCnt="0"/>
      <dgm:spPr/>
    </dgm:pt>
    <dgm:pt modelId="{19843577-1AAB-4D51-B540-C66BEEC9DFA1}" type="pres">
      <dgm:prSet presAssocID="{6F30D62C-2FCD-4FBA-89A0-4514DD6D3391}" presName="aNode" presStyleLbl="fgAcc1" presStyleIdx="0" presStyleCnt="7" custScaleX="129770" custScaleY="108375" custLinFactNeighborX="5294" custLinFactNeighborY="27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59AE7-97E7-4D7A-8A05-15840A6FC94E}" type="pres">
      <dgm:prSet presAssocID="{6F30D62C-2FCD-4FBA-89A0-4514DD6D3391}" presName="aSpace" presStyleCnt="0"/>
      <dgm:spPr/>
    </dgm:pt>
    <dgm:pt modelId="{C3D65CDB-ABC1-4A45-AE28-B613E8BEE669}" type="pres">
      <dgm:prSet presAssocID="{7AAD29EB-8342-4ED0-B0A6-3A5F406112C2}" presName="aNode" presStyleLbl="fgAcc1" presStyleIdx="1" presStyleCnt="7" custScaleX="134032" custScaleY="89072" custLinFactNeighborX="5373" custLinFactNeighborY="58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8367F-E511-4471-A560-28A75223BD94}" type="pres">
      <dgm:prSet presAssocID="{7AAD29EB-8342-4ED0-B0A6-3A5F406112C2}" presName="aSpace" presStyleCnt="0"/>
      <dgm:spPr/>
    </dgm:pt>
    <dgm:pt modelId="{35B8E411-1DD4-48C5-8B56-102B28CE80D7}" type="pres">
      <dgm:prSet presAssocID="{80FC0A79-D866-436A-AAC4-D52F1B6F4DDB}" presName="aNode" presStyleLbl="fgAcc1" presStyleIdx="2" presStyleCnt="7" custScaleX="132213" custScaleY="75280" custLinFactNeighborX="4345" custLinFactNeighborY="73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DB9F0-F531-41BE-BC45-1828E86EE2A7}" type="pres">
      <dgm:prSet presAssocID="{80FC0A79-D866-436A-AAC4-D52F1B6F4DDB}" presName="aSpace" presStyleCnt="0"/>
      <dgm:spPr/>
    </dgm:pt>
    <dgm:pt modelId="{06EA6A2E-D54B-482B-8D11-CAFFAFABF816}" type="pres">
      <dgm:prSet presAssocID="{AD029A84-20AE-45BF-99CD-1609FF9169E5}" presName="aNode" presStyleLbl="fgAcc1" presStyleIdx="3" presStyleCnt="7" custScaleX="134100" custScaleY="95507" custLinFactNeighborX="4879" custLinFactNeighborY="61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E45A4-FB09-4573-A36F-F8366B657C41}" type="pres">
      <dgm:prSet presAssocID="{AD029A84-20AE-45BF-99CD-1609FF9169E5}" presName="aSpace" presStyleCnt="0"/>
      <dgm:spPr/>
    </dgm:pt>
    <dgm:pt modelId="{687947F4-9700-4289-9230-2E69EE426774}" type="pres">
      <dgm:prSet presAssocID="{E3CAAE7D-0D9A-43C4-9D8E-E7536E3ABE17}" presName="aNode" presStyleLbl="fgAcc1" presStyleIdx="4" presStyleCnt="7" custScaleX="136756" custScaleY="103506" custLinFactNeighborX="4916" custLinFactNeighborY="19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7B411-CE52-4FDB-9D13-FAFE94549FE1}" type="pres">
      <dgm:prSet presAssocID="{E3CAAE7D-0D9A-43C4-9D8E-E7536E3ABE17}" presName="aSpace" presStyleCnt="0"/>
      <dgm:spPr/>
    </dgm:pt>
    <dgm:pt modelId="{86E95D4B-3FEC-4D71-98E3-214FC0B7DD54}" type="pres">
      <dgm:prSet presAssocID="{82A06122-69C1-437E-95B9-440480716444}" presName="aNode" presStyleLbl="fgAcc1" presStyleIdx="5" presStyleCnt="7" custScaleX="137970" custScaleY="110291" custLinFactNeighborX="5523" custLinFactNeighborY="-2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CF840-87B5-44A9-8C9A-BB4492D01E55}" type="pres">
      <dgm:prSet presAssocID="{82A06122-69C1-437E-95B9-440480716444}" presName="aSpace" presStyleCnt="0"/>
      <dgm:spPr/>
    </dgm:pt>
    <dgm:pt modelId="{58C2C16F-54A1-440C-BA37-26DC7436F6BA}" type="pres">
      <dgm:prSet presAssocID="{C69C1D04-5F1F-4838-B93F-399BBE0409B6}" presName="aNode" presStyleLbl="fgAcc1" presStyleIdx="6" presStyleCnt="7" custScaleX="137914" custLinFactNeighborX="5495" custLinFactNeighborY="21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437AF-29A0-486C-B52D-F18FE3D9C8F4}" type="pres">
      <dgm:prSet presAssocID="{C69C1D04-5F1F-4838-B93F-399BBE0409B6}" presName="aSpace" presStyleCnt="0"/>
      <dgm:spPr/>
    </dgm:pt>
  </dgm:ptLst>
  <dgm:cxnLst>
    <dgm:cxn modelId="{EC2ADE66-1590-4FCA-9F4B-9D477DE269F4}" type="presOf" srcId="{7AAD29EB-8342-4ED0-B0A6-3A5F406112C2}" destId="{C3D65CDB-ABC1-4A45-AE28-B613E8BEE669}" srcOrd="0" destOrd="0" presId="urn:microsoft.com/office/officeart/2005/8/layout/pyramid2"/>
    <dgm:cxn modelId="{24F83736-30C3-41B0-9839-34C8DAF2B71E}" type="presOf" srcId="{C69C1D04-5F1F-4838-B93F-399BBE0409B6}" destId="{58C2C16F-54A1-440C-BA37-26DC7436F6BA}" srcOrd="0" destOrd="0" presId="urn:microsoft.com/office/officeart/2005/8/layout/pyramid2"/>
    <dgm:cxn modelId="{FE63CC76-08CA-4041-AF30-33C6F479F91E}" type="presOf" srcId="{80FC0A79-D866-436A-AAC4-D52F1B6F4DDB}" destId="{35B8E411-1DD4-48C5-8B56-102B28CE80D7}" srcOrd="0" destOrd="0" presId="urn:microsoft.com/office/officeart/2005/8/layout/pyramid2"/>
    <dgm:cxn modelId="{379EE699-78B7-43E6-BC68-76EF73DAAA96}" srcId="{A99104EC-FD85-4FB2-B5DC-2BE9E6064D0A}" destId="{82A06122-69C1-437E-95B9-440480716444}" srcOrd="5" destOrd="0" parTransId="{D03A59C8-74A4-43FA-8162-2802124A58DC}" sibTransId="{B63D5029-30ED-48C9-976E-A4995D196EC1}"/>
    <dgm:cxn modelId="{E2FB5DBE-88FE-45B2-A4CC-5FDE3600BE02}" srcId="{A99104EC-FD85-4FB2-B5DC-2BE9E6064D0A}" destId="{80FC0A79-D866-436A-AAC4-D52F1B6F4DDB}" srcOrd="2" destOrd="0" parTransId="{8D8FAAE2-2F08-4696-855A-D4AA828721E2}" sibTransId="{8EEDA9DA-AE53-4B12-9F69-9EBFDC1C6957}"/>
    <dgm:cxn modelId="{60D913AB-8F20-4D6B-BAC3-E3056DF53ECB}" srcId="{A99104EC-FD85-4FB2-B5DC-2BE9E6064D0A}" destId="{AD029A84-20AE-45BF-99CD-1609FF9169E5}" srcOrd="3" destOrd="0" parTransId="{51425BA6-EC97-4B68-9183-A2E58A12E26E}" sibTransId="{6CC946A2-25EF-404B-8E69-E215713C9CB8}"/>
    <dgm:cxn modelId="{F6CE682A-54C5-4C2C-8B66-15BAE9BCD15A}" type="presOf" srcId="{82A06122-69C1-437E-95B9-440480716444}" destId="{86E95D4B-3FEC-4D71-98E3-214FC0B7DD54}" srcOrd="0" destOrd="0" presId="urn:microsoft.com/office/officeart/2005/8/layout/pyramid2"/>
    <dgm:cxn modelId="{72BDF721-A3C1-406B-AFFC-104FBA0D5E5B}" srcId="{A99104EC-FD85-4FB2-B5DC-2BE9E6064D0A}" destId="{C69C1D04-5F1F-4838-B93F-399BBE0409B6}" srcOrd="6" destOrd="0" parTransId="{54445E78-3667-42BF-AA61-DDA2E812F2C4}" sibTransId="{2E5EEE62-568E-4EC9-96FE-D17D55A73F59}"/>
    <dgm:cxn modelId="{690DF18B-87D3-4300-9F26-260CC1D16169}" type="presOf" srcId="{A99104EC-FD85-4FB2-B5DC-2BE9E6064D0A}" destId="{F9F5B23A-B815-4713-98E5-3A3574F5BACA}" srcOrd="0" destOrd="0" presId="urn:microsoft.com/office/officeart/2005/8/layout/pyramid2"/>
    <dgm:cxn modelId="{E56A9FFE-02C5-46D9-9B3A-F425900CAA8C}" type="presOf" srcId="{6F30D62C-2FCD-4FBA-89A0-4514DD6D3391}" destId="{19843577-1AAB-4D51-B540-C66BEEC9DFA1}" srcOrd="0" destOrd="0" presId="urn:microsoft.com/office/officeart/2005/8/layout/pyramid2"/>
    <dgm:cxn modelId="{4B7896EF-9750-4017-ADD6-F140E2C5F170}" srcId="{A99104EC-FD85-4FB2-B5DC-2BE9E6064D0A}" destId="{6F30D62C-2FCD-4FBA-89A0-4514DD6D3391}" srcOrd="0" destOrd="0" parTransId="{A51FE29D-0639-4EBF-BF7C-073321D4EABC}" sibTransId="{D7CC8488-81DF-4E61-9539-082EAF609AED}"/>
    <dgm:cxn modelId="{4150DF7A-2C2E-4A76-976D-8671B5FA863F}" srcId="{A99104EC-FD85-4FB2-B5DC-2BE9E6064D0A}" destId="{7AAD29EB-8342-4ED0-B0A6-3A5F406112C2}" srcOrd="1" destOrd="0" parTransId="{52C942A2-F2B5-4F18-939E-18FF30C7E40C}" sibTransId="{2B67F746-1F4D-4509-ADCB-57847ACAE2E5}"/>
    <dgm:cxn modelId="{14266FB4-8571-4D9C-91C9-6FC864ACEB56}" type="presOf" srcId="{AD029A84-20AE-45BF-99CD-1609FF9169E5}" destId="{06EA6A2E-D54B-482B-8D11-CAFFAFABF816}" srcOrd="0" destOrd="0" presId="urn:microsoft.com/office/officeart/2005/8/layout/pyramid2"/>
    <dgm:cxn modelId="{E10AFAC3-E8B4-4934-9193-136801E09612}" type="presOf" srcId="{E3CAAE7D-0D9A-43C4-9D8E-E7536E3ABE17}" destId="{687947F4-9700-4289-9230-2E69EE426774}" srcOrd="0" destOrd="0" presId="urn:microsoft.com/office/officeart/2005/8/layout/pyramid2"/>
    <dgm:cxn modelId="{E8A540F8-9B5F-4865-81C9-D064CA9E8104}" srcId="{A99104EC-FD85-4FB2-B5DC-2BE9E6064D0A}" destId="{E3CAAE7D-0D9A-43C4-9D8E-E7536E3ABE17}" srcOrd="4" destOrd="0" parTransId="{D3C26E86-2CE4-4C71-B72D-AEA4CB609B6F}" sibTransId="{B40C821C-EEAB-4EC7-B64E-F0D6C880C313}"/>
    <dgm:cxn modelId="{7A0B71E4-86E8-4654-8497-2C062F8F905F}" type="presParOf" srcId="{F9F5B23A-B815-4713-98E5-3A3574F5BACA}" destId="{B2AD0A26-A1F3-4E21-9A9E-0C6B68440FD0}" srcOrd="0" destOrd="0" presId="urn:microsoft.com/office/officeart/2005/8/layout/pyramid2"/>
    <dgm:cxn modelId="{A1AE17B7-CA30-425A-B8CB-96647D4134E1}" type="presParOf" srcId="{F9F5B23A-B815-4713-98E5-3A3574F5BACA}" destId="{438E7C9C-57ED-4131-B1E3-9B43B369B434}" srcOrd="1" destOrd="0" presId="urn:microsoft.com/office/officeart/2005/8/layout/pyramid2"/>
    <dgm:cxn modelId="{E4D9FA90-C940-4A24-B25D-361D437648A5}" type="presParOf" srcId="{438E7C9C-57ED-4131-B1E3-9B43B369B434}" destId="{19843577-1AAB-4D51-B540-C66BEEC9DFA1}" srcOrd="0" destOrd="0" presId="urn:microsoft.com/office/officeart/2005/8/layout/pyramid2"/>
    <dgm:cxn modelId="{D3156F27-1FE8-4F1E-8062-638C1E352446}" type="presParOf" srcId="{438E7C9C-57ED-4131-B1E3-9B43B369B434}" destId="{38259AE7-97E7-4D7A-8A05-15840A6FC94E}" srcOrd="1" destOrd="0" presId="urn:microsoft.com/office/officeart/2005/8/layout/pyramid2"/>
    <dgm:cxn modelId="{2F42412D-1341-4C89-A477-50586C0F76E3}" type="presParOf" srcId="{438E7C9C-57ED-4131-B1E3-9B43B369B434}" destId="{C3D65CDB-ABC1-4A45-AE28-B613E8BEE669}" srcOrd="2" destOrd="0" presId="urn:microsoft.com/office/officeart/2005/8/layout/pyramid2"/>
    <dgm:cxn modelId="{CD0C433D-843A-463A-A016-95EE603879FD}" type="presParOf" srcId="{438E7C9C-57ED-4131-B1E3-9B43B369B434}" destId="{7D28367F-E511-4471-A560-28A75223BD94}" srcOrd="3" destOrd="0" presId="urn:microsoft.com/office/officeart/2005/8/layout/pyramid2"/>
    <dgm:cxn modelId="{038254C4-3111-4F11-995D-2694791E841E}" type="presParOf" srcId="{438E7C9C-57ED-4131-B1E3-9B43B369B434}" destId="{35B8E411-1DD4-48C5-8B56-102B28CE80D7}" srcOrd="4" destOrd="0" presId="urn:microsoft.com/office/officeart/2005/8/layout/pyramid2"/>
    <dgm:cxn modelId="{334E4EFA-5FF7-4669-AD9D-EC27EAC2ED37}" type="presParOf" srcId="{438E7C9C-57ED-4131-B1E3-9B43B369B434}" destId="{496DB9F0-F531-41BE-BC45-1828E86EE2A7}" srcOrd="5" destOrd="0" presId="urn:microsoft.com/office/officeart/2005/8/layout/pyramid2"/>
    <dgm:cxn modelId="{49D11191-59E4-45E1-9E05-EBDD2101B6FF}" type="presParOf" srcId="{438E7C9C-57ED-4131-B1E3-9B43B369B434}" destId="{06EA6A2E-D54B-482B-8D11-CAFFAFABF816}" srcOrd="6" destOrd="0" presId="urn:microsoft.com/office/officeart/2005/8/layout/pyramid2"/>
    <dgm:cxn modelId="{BEDEF228-5A1C-45D1-8A51-4449628AFC18}" type="presParOf" srcId="{438E7C9C-57ED-4131-B1E3-9B43B369B434}" destId="{5B0E45A4-FB09-4573-A36F-F8366B657C41}" srcOrd="7" destOrd="0" presId="urn:microsoft.com/office/officeart/2005/8/layout/pyramid2"/>
    <dgm:cxn modelId="{3199FDEA-9382-4E46-BFC2-AED8C06BEDBD}" type="presParOf" srcId="{438E7C9C-57ED-4131-B1E3-9B43B369B434}" destId="{687947F4-9700-4289-9230-2E69EE426774}" srcOrd="8" destOrd="0" presId="urn:microsoft.com/office/officeart/2005/8/layout/pyramid2"/>
    <dgm:cxn modelId="{5836D945-7753-424F-9A65-F8BE3649D5EE}" type="presParOf" srcId="{438E7C9C-57ED-4131-B1E3-9B43B369B434}" destId="{8937B411-CE52-4FDB-9D13-FAFE94549FE1}" srcOrd="9" destOrd="0" presId="urn:microsoft.com/office/officeart/2005/8/layout/pyramid2"/>
    <dgm:cxn modelId="{AB9BB98A-2B95-4B20-81DA-F834A3E3BEA8}" type="presParOf" srcId="{438E7C9C-57ED-4131-B1E3-9B43B369B434}" destId="{86E95D4B-3FEC-4D71-98E3-214FC0B7DD54}" srcOrd="10" destOrd="0" presId="urn:microsoft.com/office/officeart/2005/8/layout/pyramid2"/>
    <dgm:cxn modelId="{FC47FFC7-B7EF-4072-8DE2-BCD8DAE3C4AB}" type="presParOf" srcId="{438E7C9C-57ED-4131-B1E3-9B43B369B434}" destId="{2CDCF840-87B5-44A9-8C9A-BB4492D01E55}" srcOrd="11" destOrd="0" presId="urn:microsoft.com/office/officeart/2005/8/layout/pyramid2"/>
    <dgm:cxn modelId="{728C798A-C6A9-4307-9854-FC097FDE3723}" type="presParOf" srcId="{438E7C9C-57ED-4131-B1E3-9B43B369B434}" destId="{58C2C16F-54A1-440C-BA37-26DC7436F6BA}" srcOrd="12" destOrd="0" presId="urn:microsoft.com/office/officeart/2005/8/layout/pyramid2"/>
    <dgm:cxn modelId="{47CB7D2C-5966-4EBD-A9E3-70F3D123EDC8}" type="presParOf" srcId="{438E7C9C-57ED-4131-B1E3-9B43B369B434}" destId="{2B9437AF-29A0-486C-B52D-F18FE3D9C8F4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CE904E-22AD-4105-A69A-D54CEE7D01AF}" type="doc">
      <dgm:prSet loTypeId="urn:microsoft.com/office/officeart/2005/8/layout/bProcess2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679939F-E34B-47E2-8FD8-A486A127FED1}">
      <dgm:prSet phldrT="[Текст]" custT="1"/>
      <dgm:spPr/>
      <dgm:t>
        <a:bodyPr/>
        <a:lstStyle/>
        <a:p>
          <a:r>
            <a:rPr kumimoji="0" lang="ru-RU" sz="1400" b="0" i="0" u="none" strike="noStrike" cap="none" spc="0" normalizeH="0" baseline="0" noProof="0" smtClean="0"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Сформированы навыки здорового образа жизни воспитанников, педагогов и родителей ДОУ</a:t>
          </a:r>
          <a:endParaRPr lang="ru-RU" sz="1400" dirty="0"/>
        </a:p>
      </dgm:t>
    </dgm:pt>
    <dgm:pt modelId="{7C259249-DCE2-48FE-9649-2B0CFFD76741}" cxnId="{C3860172-77CF-4136-9A9F-440314EFA323}" type="parTrans">
      <dgm:prSet/>
      <dgm:spPr/>
      <dgm:t>
        <a:bodyPr/>
        <a:lstStyle/>
        <a:p>
          <a:endParaRPr lang="ru-RU"/>
        </a:p>
      </dgm:t>
    </dgm:pt>
    <dgm:pt modelId="{3F4511FE-B672-4CEF-B00F-34889A95CFEF}" cxnId="{C3860172-77CF-4136-9A9F-440314EFA323}" type="sibTrans">
      <dgm:prSet/>
      <dgm:spPr/>
      <dgm:t>
        <a:bodyPr/>
        <a:lstStyle/>
        <a:p>
          <a:endParaRPr lang="ru-RU"/>
        </a:p>
      </dgm:t>
    </dgm:pt>
    <dgm:pt modelId="{8BC4CCE2-21C9-4E98-9FE0-08A12AB45A19}">
      <dgm:prSet phldrT="[Текст]" custT="1"/>
      <dgm:spPr/>
      <dgm:t>
        <a:bodyPr/>
        <a:lstStyle/>
        <a:p>
          <a:r>
            <a:rPr kumimoji="0" lang="ru-RU" sz="1400" b="0" i="0" u="none" strike="noStrike" cap="none" spc="0" normalizeH="0" baseline="0" noProof="0" smtClean="0"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 научно – методический подход к организации работы по сохранению здоровья детей, к созданию здровьесберегающего пространства  в ДОУ и семье</a:t>
          </a:r>
          <a:endParaRPr lang="ru-RU" sz="1400" dirty="0"/>
        </a:p>
      </dgm:t>
    </dgm:pt>
    <dgm:pt modelId="{1BC6F903-3747-41BC-AF2E-1A5258A36D9D}" cxnId="{6B7B07BA-6FC8-4996-B068-BF3119240384}" type="parTrans">
      <dgm:prSet/>
      <dgm:spPr/>
      <dgm:t>
        <a:bodyPr/>
        <a:lstStyle/>
        <a:p>
          <a:endParaRPr lang="ru-RU"/>
        </a:p>
      </dgm:t>
    </dgm:pt>
    <dgm:pt modelId="{C81B765F-E2A1-4BE7-A229-64E6A301103E}" cxnId="{6B7B07BA-6FC8-4996-B068-BF3119240384}" type="sibTrans">
      <dgm:prSet/>
      <dgm:spPr/>
      <dgm:t>
        <a:bodyPr/>
        <a:lstStyle/>
        <a:p>
          <a:endParaRPr lang="ru-RU"/>
        </a:p>
      </dgm:t>
    </dgm:pt>
    <dgm:pt modelId="{E5F98CAB-586E-48B4-9A35-68392F871CC0}">
      <dgm:prSet phldrT="[Текст]" custT="1"/>
      <dgm:spPr/>
      <dgm:t>
        <a:bodyPr/>
        <a:lstStyle/>
        <a:p>
          <a:r>
            <a:rPr kumimoji="0" lang="ru-RU" sz="1400" b="0" i="0" u="none" strike="noStrike" cap="none" spc="0" normalizeH="0" baseline="0" noProof="0" smtClean="0"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Сформирована нормативно – правовая база по вопросам  оздоровления дошкольников</a:t>
          </a:r>
          <a:endParaRPr lang="ru-RU" sz="1400" dirty="0"/>
        </a:p>
      </dgm:t>
    </dgm:pt>
    <dgm:pt modelId="{7946A122-9DE9-4DA0-AB22-D9810AD7C0DF}" cxnId="{70DA89D5-0035-4346-9F7E-5AA1A9363AF7}" type="parTrans">
      <dgm:prSet/>
      <dgm:spPr/>
      <dgm:t>
        <a:bodyPr/>
        <a:lstStyle/>
        <a:p>
          <a:endParaRPr lang="ru-RU"/>
        </a:p>
      </dgm:t>
    </dgm:pt>
    <dgm:pt modelId="{FE12117F-58FB-4B67-88B8-BAE3CCA2197B}" cxnId="{70DA89D5-0035-4346-9F7E-5AA1A9363AF7}" type="sibTrans">
      <dgm:prSet/>
      <dgm:spPr/>
      <dgm:t>
        <a:bodyPr/>
        <a:lstStyle/>
        <a:p>
          <a:endParaRPr lang="ru-RU"/>
        </a:p>
      </dgm:t>
    </dgm:pt>
    <dgm:pt modelId="{FDB890B0-699D-4882-9354-549FC9EEA042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Создан  благоприятный психолого  – эмоциональный климат в детском саду для комфортного пребывания детей</a:t>
          </a:r>
          <a:endParaRPr lang="ru-RU" sz="1400" b="0" dirty="0"/>
        </a:p>
      </dgm:t>
    </dgm:pt>
    <dgm:pt modelId="{43743180-C3A4-4F9F-A771-0A9411BC0160}" cxnId="{BE5EC1C5-782F-4A2A-AEC2-8708EDBECE3C}" type="parTrans">
      <dgm:prSet/>
      <dgm:spPr/>
      <dgm:t>
        <a:bodyPr/>
        <a:lstStyle/>
        <a:p>
          <a:endParaRPr lang="ru-RU"/>
        </a:p>
      </dgm:t>
    </dgm:pt>
    <dgm:pt modelId="{C82E4A3E-9D4D-4A26-A326-939823C02DDC}" cxnId="{BE5EC1C5-782F-4A2A-AEC2-8708EDBECE3C}" type="sibTrans">
      <dgm:prSet/>
      <dgm:spPr/>
      <dgm:t>
        <a:bodyPr/>
        <a:lstStyle/>
        <a:p>
          <a:endParaRPr lang="ru-RU"/>
        </a:p>
      </dgm:t>
    </dgm:pt>
    <dgm:pt modelId="{4861ED6A-0E96-4314-BA76-8624728FD085}" type="pres">
      <dgm:prSet presAssocID="{ACCE904E-22AD-4105-A69A-D54CEE7D01AF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0E9EEFC-69B0-43E5-B9A7-CC2285780E01}" type="pres">
      <dgm:prSet presAssocID="{0679939F-E34B-47E2-8FD8-A486A127FED1}" presName="firstNode" presStyleLbl="node1" presStyleIdx="0" presStyleCnt="4" custScaleX="144076" custScaleY="8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44F2D-79C3-421C-BD51-ABB1782CE223}" type="pres">
      <dgm:prSet presAssocID="{3F4511FE-B672-4CEF-B00F-34889A95CFE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D95423F-A10E-406E-B676-632959D1E6E2}" type="pres">
      <dgm:prSet presAssocID="{8BC4CCE2-21C9-4E98-9FE0-08A12AB45A19}" presName="middleNode" presStyleCnt="0"/>
      <dgm:spPr/>
    </dgm:pt>
    <dgm:pt modelId="{105CA617-A34E-4572-BA73-A127ACA804CB}" type="pres">
      <dgm:prSet presAssocID="{8BC4CCE2-21C9-4E98-9FE0-08A12AB45A19}" presName="padding" presStyleLbl="node1" presStyleIdx="0" presStyleCnt="4"/>
      <dgm:spPr/>
    </dgm:pt>
    <dgm:pt modelId="{91EA2599-A11E-431F-9E40-EC03934EFA66}" type="pres">
      <dgm:prSet presAssocID="{8BC4CCE2-21C9-4E98-9FE0-08A12AB45A19}" presName="shape" presStyleLbl="node1" presStyleIdx="1" presStyleCnt="4" custScaleX="222384" custScaleY="130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6A540-5A0A-49A9-AFFF-9C37A29DE387}" type="pres">
      <dgm:prSet presAssocID="{C81B765F-E2A1-4BE7-A229-64E6A301103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2536904-7749-48F4-8A8D-15E144D37AF0}" type="pres">
      <dgm:prSet presAssocID="{E5F98CAB-586E-48B4-9A35-68392F871CC0}" presName="middleNode" presStyleCnt="0"/>
      <dgm:spPr/>
    </dgm:pt>
    <dgm:pt modelId="{5A4E2952-56BB-4C8B-B648-091F1A526DDD}" type="pres">
      <dgm:prSet presAssocID="{E5F98CAB-586E-48B4-9A35-68392F871CC0}" presName="padding" presStyleLbl="node1" presStyleIdx="1" presStyleCnt="4"/>
      <dgm:spPr/>
    </dgm:pt>
    <dgm:pt modelId="{37330620-D2CE-4C6F-8AE3-99971246DBFB}" type="pres">
      <dgm:prSet presAssocID="{E5F98CAB-586E-48B4-9A35-68392F871CC0}" presName="shape" presStyleLbl="node1" presStyleIdx="2" presStyleCnt="4" custScaleX="211580" custScaleY="128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00450-A086-430A-8BF3-7E0E2F6CC490}" type="pres">
      <dgm:prSet presAssocID="{FE12117F-58FB-4B67-88B8-BAE3CCA2197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A5BB151-F596-4D75-A60C-F3E728950214}" type="pres">
      <dgm:prSet presAssocID="{FDB890B0-699D-4882-9354-549FC9EEA042}" presName="lastNode" presStyleLbl="node1" presStyleIdx="3" presStyleCnt="4" custScaleX="137274" custScaleY="86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5EC1C5-782F-4A2A-AEC2-8708EDBECE3C}" srcId="{ACCE904E-22AD-4105-A69A-D54CEE7D01AF}" destId="{FDB890B0-699D-4882-9354-549FC9EEA042}" srcOrd="3" destOrd="0" parTransId="{43743180-C3A4-4F9F-A771-0A9411BC0160}" sibTransId="{C82E4A3E-9D4D-4A26-A326-939823C02DDC}"/>
    <dgm:cxn modelId="{70DA89D5-0035-4346-9F7E-5AA1A9363AF7}" srcId="{ACCE904E-22AD-4105-A69A-D54CEE7D01AF}" destId="{E5F98CAB-586E-48B4-9A35-68392F871CC0}" srcOrd="2" destOrd="0" parTransId="{7946A122-9DE9-4DA0-AB22-D9810AD7C0DF}" sibTransId="{FE12117F-58FB-4B67-88B8-BAE3CCA2197B}"/>
    <dgm:cxn modelId="{D3F7D840-228C-4C43-BE09-DEF4A9E2CE8E}" type="presOf" srcId="{3F4511FE-B672-4CEF-B00F-34889A95CFEF}" destId="{16C44F2D-79C3-421C-BD51-ABB1782CE223}" srcOrd="0" destOrd="0" presId="urn:microsoft.com/office/officeart/2005/8/layout/bProcess2"/>
    <dgm:cxn modelId="{56FD7F43-A717-426C-A896-C490C6B8639A}" type="presOf" srcId="{8BC4CCE2-21C9-4E98-9FE0-08A12AB45A19}" destId="{91EA2599-A11E-431F-9E40-EC03934EFA66}" srcOrd="0" destOrd="0" presId="urn:microsoft.com/office/officeart/2005/8/layout/bProcess2"/>
    <dgm:cxn modelId="{D4FA5030-B3DB-4571-B1FB-6273D5B1AD53}" type="presOf" srcId="{FDB890B0-699D-4882-9354-549FC9EEA042}" destId="{9A5BB151-F596-4D75-A60C-F3E728950214}" srcOrd="0" destOrd="0" presId="urn:microsoft.com/office/officeart/2005/8/layout/bProcess2"/>
    <dgm:cxn modelId="{D254A93E-32C6-41F6-A52F-71FC9C96B0E1}" type="presOf" srcId="{ACCE904E-22AD-4105-A69A-D54CEE7D01AF}" destId="{4861ED6A-0E96-4314-BA76-8624728FD085}" srcOrd="0" destOrd="0" presId="urn:microsoft.com/office/officeart/2005/8/layout/bProcess2"/>
    <dgm:cxn modelId="{DA05F881-62B4-4282-8209-0BD44E34B6CF}" type="presOf" srcId="{E5F98CAB-586E-48B4-9A35-68392F871CC0}" destId="{37330620-D2CE-4C6F-8AE3-99971246DBFB}" srcOrd="0" destOrd="0" presId="urn:microsoft.com/office/officeart/2005/8/layout/bProcess2"/>
    <dgm:cxn modelId="{07A6E327-5B05-4A23-8B1E-5C1A98543BB5}" type="presOf" srcId="{C81B765F-E2A1-4BE7-A229-64E6A301103E}" destId="{A296A540-5A0A-49A9-AFFF-9C37A29DE387}" srcOrd="0" destOrd="0" presId="urn:microsoft.com/office/officeart/2005/8/layout/bProcess2"/>
    <dgm:cxn modelId="{6B7B07BA-6FC8-4996-B068-BF3119240384}" srcId="{ACCE904E-22AD-4105-A69A-D54CEE7D01AF}" destId="{8BC4CCE2-21C9-4E98-9FE0-08A12AB45A19}" srcOrd="1" destOrd="0" parTransId="{1BC6F903-3747-41BC-AF2E-1A5258A36D9D}" sibTransId="{C81B765F-E2A1-4BE7-A229-64E6A301103E}"/>
    <dgm:cxn modelId="{C7E28623-22AB-4163-B7F8-C4E66B47F143}" type="presOf" srcId="{0679939F-E34B-47E2-8FD8-A486A127FED1}" destId="{10E9EEFC-69B0-43E5-B9A7-CC2285780E01}" srcOrd="0" destOrd="0" presId="urn:microsoft.com/office/officeart/2005/8/layout/bProcess2"/>
    <dgm:cxn modelId="{4EA23C82-E288-4029-AEAC-B6AE62A6FF72}" type="presOf" srcId="{FE12117F-58FB-4B67-88B8-BAE3CCA2197B}" destId="{13F00450-A086-430A-8BF3-7E0E2F6CC490}" srcOrd="0" destOrd="0" presId="urn:microsoft.com/office/officeart/2005/8/layout/bProcess2"/>
    <dgm:cxn modelId="{C3860172-77CF-4136-9A9F-440314EFA323}" srcId="{ACCE904E-22AD-4105-A69A-D54CEE7D01AF}" destId="{0679939F-E34B-47E2-8FD8-A486A127FED1}" srcOrd="0" destOrd="0" parTransId="{7C259249-DCE2-48FE-9649-2B0CFFD76741}" sibTransId="{3F4511FE-B672-4CEF-B00F-34889A95CFEF}"/>
    <dgm:cxn modelId="{DE5A69F8-3D9B-4132-9CC9-199FC1734D48}" type="presParOf" srcId="{4861ED6A-0E96-4314-BA76-8624728FD085}" destId="{10E9EEFC-69B0-43E5-B9A7-CC2285780E01}" srcOrd="0" destOrd="0" presId="urn:microsoft.com/office/officeart/2005/8/layout/bProcess2"/>
    <dgm:cxn modelId="{950AB7AE-E305-498A-99DF-F58DB1A4F673}" type="presParOf" srcId="{4861ED6A-0E96-4314-BA76-8624728FD085}" destId="{16C44F2D-79C3-421C-BD51-ABB1782CE223}" srcOrd="1" destOrd="0" presId="urn:microsoft.com/office/officeart/2005/8/layout/bProcess2"/>
    <dgm:cxn modelId="{7B3A65F2-7942-431B-B839-3F3B0F59D1F3}" type="presParOf" srcId="{4861ED6A-0E96-4314-BA76-8624728FD085}" destId="{2D95423F-A10E-406E-B676-632959D1E6E2}" srcOrd="2" destOrd="0" presId="urn:microsoft.com/office/officeart/2005/8/layout/bProcess2"/>
    <dgm:cxn modelId="{DF1E8152-BF0C-4A71-9E7E-D2E43BE53BA6}" type="presParOf" srcId="{2D95423F-A10E-406E-B676-632959D1E6E2}" destId="{105CA617-A34E-4572-BA73-A127ACA804CB}" srcOrd="0" destOrd="0" presId="urn:microsoft.com/office/officeart/2005/8/layout/bProcess2"/>
    <dgm:cxn modelId="{D37F05D2-43D0-4AAD-BF9A-C3EEA41A5258}" type="presParOf" srcId="{2D95423F-A10E-406E-B676-632959D1E6E2}" destId="{91EA2599-A11E-431F-9E40-EC03934EFA66}" srcOrd="1" destOrd="0" presId="urn:microsoft.com/office/officeart/2005/8/layout/bProcess2"/>
    <dgm:cxn modelId="{C4A8CAD1-E74A-4C6A-B945-6B7EB23CF574}" type="presParOf" srcId="{4861ED6A-0E96-4314-BA76-8624728FD085}" destId="{A296A540-5A0A-49A9-AFFF-9C37A29DE387}" srcOrd="3" destOrd="0" presId="urn:microsoft.com/office/officeart/2005/8/layout/bProcess2"/>
    <dgm:cxn modelId="{933C2771-F143-44CD-B222-23456A42D5A4}" type="presParOf" srcId="{4861ED6A-0E96-4314-BA76-8624728FD085}" destId="{72536904-7749-48F4-8A8D-15E144D37AF0}" srcOrd="4" destOrd="0" presId="urn:microsoft.com/office/officeart/2005/8/layout/bProcess2"/>
    <dgm:cxn modelId="{21520538-C3C1-46DC-8E59-6EDB9499CC18}" type="presParOf" srcId="{72536904-7749-48F4-8A8D-15E144D37AF0}" destId="{5A4E2952-56BB-4C8B-B648-091F1A526DDD}" srcOrd="0" destOrd="0" presId="urn:microsoft.com/office/officeart/2005/8/layout/bProcess2"/>
    <dgm:cxn modelId="{77DAA10F-DCAE-463A-AFCD-12FE907EB776}" type="presParOf" srcId="{72536904-7749-48F4-8A8D-15E144D37AF0}" destId="{37330620-D2CE-4C6F-8AE3-99971246DBFB}" srcOrd="1" destOrd="0" presId="urn:microsoft.com/office/officeart/2005/8/layout/bProcess2"/>
    <dgm:cxn modelId="{045D124E-54C8-4E97-A1C5-8B83C7F0303E}" type="presParOf" srcId="{4861ED6A-0E96-4314-BA76-8624728FD085}" destId="{13F00450-A086-430A-8BF3-7E0E2F6CC490}" srcOrd="5" destOrd="0" presId="urn:microsoft.com/office/officeart/2005/8/layout/bProcess2"/>
    <dgm:cxn modelId="{4A9FB3FF-074C-4359-99B5-AF86F7C7E2F9}" type="presParOf" srcId="{4861ED6A-0E96-4314-BA76-8624728FD085}" destId="{9A5BB151-F596-4D75-A60C-F3E728950214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120098" cy="6000792"/>
        <a:chOff x="0" y="0"/>
        <a:chExt cx="8120098" cy="6000792"/>
      </a:xfrm>
    </dsp:grpSpPr>
    <dsp:sp modelId="{B2AD0A26-A1F3-4E21-9A9E-0C6B68440FD0}">
      <dsp:nvSpPr>
        <dsp:cNvPr id="3" name="Равнобедренный треугольник 2"/>
        <dsp:cNvSpPr/>
      </dsp:nvSpPr>
      <dsp:spPr bwMode="white">
        <a:xfrm>
          <a:off x="0" y="0"/>
          <a:ext cx="6000792" cy="6000792"/>
        </a:xfrm>
        <a:prstGeom prst="triangle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3">
            <a:shade val="50000"/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0" y="0"/>
        <a:ext cx="6000792" cy="6000792"/>
      </dsp:txXfrm>
    </dsp:sp>
    <dsp:sp modelId="{19843577-1AAB-4D51-B540-C66BEEC9DFA1}">
      <dsp:nvSpPr>
        <dsp:cNvPr id="4" name="Скругленный прямоугольник 3"/>
        <dsp:cNvSpPr/>
      </dsp:nvSpPr>
      <dsp:spPr bwMode="white">
        <a:xfrm>
          <a:off x="1735693" y="621164"/>
          <a:ext cx="5061698" cy="676085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hemeClr val="accent3">
            <a:shade val="50000"/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Изучить</a:t>
          </a:r>
          <a:r>
            <a:rPr kumimoji="0" lang="ru-RU" sz="1400" b="1" i="0" u="none" strike="noStrike" cap="none" normalizeH="0" baseline="0" dirty="0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и</a:t>
          </a:r>
          <a:r>
            <a:rPr kumimoji="0" lang="ru-RU" sz="1400" b="1" i="0" u="none" strike="noStrike" cap="none" normalizeH="0" dirty="0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применить</a:t>
          </a:r>
          <a:r>
            <a:rPr kumimoji="0" lang="ru-RU" sz="1400" b="1" i="0" u="none" strike="noStrike" cap="none" normalizeH="0" baseline="0" dirty="0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систему   </a:t>
          </a:r>
          <a:r>
            <a:rPr kumimoji="0" lang="ru-RU" sz="1400" b="1" i="0" u="none" strike="noStrike" cap="none" normalizeH="0" baseline="0" dirty="0" err="1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здоровьесберегающих</a:t>
          </a:r>
          <a:r>
            <a:rPr kumimoji="0" lang="ru-RU" sz="1400" b="1" i="0" u="none" strike="noStrike" cap="none" normalizeH="0" baseline="0" dirty="0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технологий  с</a:t>
          </a:r>
          <a:r>
            <a:rPr kumimoji="0" lang="ru-RU" sz="1400" b="1" i="0" u="none" strike="noStrike" cap="none" normalizeH="0" dirty="0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целью </a:t>
          </a:r>
          <a:r>
            <a:rPr kumimoji="0" lang="ru-RU" sz="1400" b="1" i="0" u="none" strike="noStrike" cap="none" normalizeH="0" baseline="0" dirty="0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адаптации её  к условиям нашего детского сада</a:t>
          </a:r>
          <a:endParaRPr lang="ru-RU" sz="1400" b="1" dirty="0">
            <a:solidFill>
              <a:schemeClr val="dk1"/>
            </a:solidFill>
          </a:endParaRPr>
        </a:p>
      </dsp:txBody>
      <dsp:txXfrm>
        <a:off x="1735693" y="621164"/>
        <a:ext cx="5061698" cy="676085"/>
      </dsp:txXfrm>
    </dsp:sp>
    <dsp:sp modelId="{C3D65CDB-ABC1-4A45-AE28-B613E8BEE669}">
      <dsp:nvSpPr>
        <dsp:cNvPr id="5" name="Скругленный прямоугольник 4"/>
        <dsp:cNvSpPr/>
      </dsp:nvSpPr>
      <dsp:spPr bwMode="white">
        <a:xfrm>
          <a:off x="1655655" y="1400133"/>
          <a:ext cx="5227938" cy="555666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hemeClr val="accent3">
            <a:shade val="50000"/>
            <a:hueOff val="68571"/>
            <a:satOff val="-1231"/>
            <a:lumOff val="11765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cap="none" normalizeH="0" baseline="0" dirty="0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Создать модель организации деятельности по  </a:t>
          </a:r>
          <a:r>
            <a:rPr kumimoji="0" lang="ru-RU" sz="1400" b="1" i="0" u="none" strike="noStrike" cap="none" normalizeH="0" baseline="0" dirty="0" err="1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здоровьесберегающим</a:t>
          </a:r>
          <a:r>
            <a:rPr kumimoji="0" lang="ru-RU" sz="1400" b="1" i="0" u="none" strike="noStrike" cap="none" normalizeH="0" baseline="0" dirty="0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технологиям  в ДОО</a:t>
          </a:r>
          <a:endParaRPr lang="ru-RU" sz="1400" b="1" dirty="0">
            <a:solidFill>
              <a:schemeClr val="dk1"/>
            </a:solidFill>
          </a:endParaRPr>
        </a:p>
      </dsp:txBody>
      <dsp:txXfrm>
        <a:off x="1655655" y="1400133"/>
        <a:ext cx="5227938" cy="555666"/>
      </dsp:txXfrm>
    </dsp:sp>
    <dsp:sp modelId="{35B8E411-1DD4-48C5-8B56-102B28CE80D7}">
      <dsp:nvSpPr>
        <dsp:cNvPr id="6" name="Скругленный прямоугольник 5"/>
        <dsp:cNvSpPr/>
      </dsp:nvSpPr>
      <dsp:spPr bwMode="white">
        <a:xfrm>
          <a:off x="1651033" y="2045200"/>
          <a:ext cx="5156988" cy="469626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hemeClr val="accent3">
            <a:shade val="50000"/>
            <a:hueOff val="137142"/>
            <a:satOff val="-2464"/>
            <a:lumOff val="23529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cap="none" normalizeH="0" baseline="0" dirty="0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Определить их роль в образовательном процессе</a:t>
          </a:r>
          <a:endParaRPr lang="ru-RU" sz="1400" b="1" dirty="0">
            <a:solidFill>
              <a:schemeClr val="dk1"/>
            </a:solidFill>
          </a:endParaRPr>
        </a:p>
      </dsp:txBody>
      <dsp:txXfrm>
        <a:off x="1651033" y="2045200"/>
        <a:ext cx="5156988" cy="469626"/>
      </dsp:txXfrm>
    </dsp:sp>
    <dsp:sp modelId="{06EA6A2E-D54B-482B-8D11-CAFFAFABF816}">
      <dsp:nvSpPr>
        <dsp:cNvPr id="7" name="Скругленный прямоугольник 6"/>
        <dsp:cNvSpPr/>
      </dsp:nvSpPr>
      <dsp:spPr bwMode="white">
        <a:xfrm>
          <a:off x="1635060" y="2583366"/>
          <a:ext cx="5230590" cy="595810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hemeClr val="accent3">
            <a:shade val="50000"/>
            <a:hueOff val="205714"/>
            <a:satOff val="-3696"/>
            <a:lumOff val="35294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cap="none" normalizeH="0" baseline="0" dirty="0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Скоординировать работу всех участников образовательного процесса по реализации </a:t>
          </a:r>
          <a:r>
            <a:rPr kumimoji="0" lang="ru-RU" sz="1400" b="1" i="0" u="none" strike="noStrike" cap="none" normalizeH="0" baseline="0" dirty="0" err="1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здоровьесберегающих</a:t>
          </a:r>
          <a:r>
            <a:rPr kumimoji="0" lang="ru-RU" sz="1400" b="1" i="0" u="none" strike="noStrike" cap="none" normalizeH="0" baseline="0" dirty="0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    технологий</a:t>
          </a:r>
          <a:endParaRPr lang="ru-RU" sz="1400" b="1" dirty="0">
            <a:solidFill>
              <a:schemeClr val="dk1"/>
            </a:solidFill>
          </a:endParaRPr>
        </a:p>
      </dsp:txBody>
      <dsp:txXfrm>
        <a:off x="1635060" y="2583366"/>
        <a:ext cx="5230590" cy="595810"/>
      </dsp:txXfrm>
    </dsp:sp>
    <dsp:sp modelId="{687947F4-9700-4289-9230-2E69EE426774}">
      <dsp:nvSpPr>
        <dsp:cNvPr id="8" name="Скругленный прямоугольник 7"/>
        <dsp:cNvSpPr/>
      </dsp:nvSpPr>
      <dsp:spPr bwMode="white">
        <a:xfrm>
          <a:off x="1584704" y="3224718"/>
          <a:ext cx="5334188" cy="645711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hemeClr val="accent3">
            <a:tint val="55000"/>
            <a:hueOff val="-34285"/>
            <a:satOff val="616"/>
            <a:lumOff val="-5881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Создать благоприятный психолого – эмоциональный климат в детском саду для комфортного  пребывания  детей </a:t>
          </a:r>
          <a:endParaRPr lang="ru-RU" sz="1400" b="1" dirty="0">
            <a:solidFill>
              <a:schemeClr val="dk1"/>
            </a:solidFill>
          </a:endParaRPr>
        </a:p>
      </dsp:txBody>
      <dsp:txXfrm>
        <a:off x="1584704" y="3224718"/>
        <a:ext cx="5334188" cy="645711"/>
      </dsp:txXfrm>
    </dsp:sp>
    <dsp:sp modelId="{86E95D4B-3FEC-4D71-98E3-214FC0B7DD54}">
      <dsp:nvSpPr>
        <dsp:cNvPr id="9" name="Скругленный прямоугольник 8"/>
        <dsp:cNvSpPr/>
      </dsp:nvSpPr>
      <dsp:spPr bwMode="white">
        <a:xfrm>
          <a:off x="1584704" y="3931214"/>
          <a:ext cx="5381540" cy="688038"/>
        </a:xfrm>
        <a:prstGeom prst="roundRect">
          <a:avLst/>
        </a:prstGeom>
        <a:solidFill>
          <a:srgbClr val="FFFF99">
            <a:alpha val="89804"/>
          </a:srgbClr>
        </a:solidFill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hemeClr val="accent3">
            <a:tint val="55000"/>
            <a:hueOff val="-102857"/>
            <a:satOff val="1849"/>
            <a:lumOff val="-17646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cap="none" normalizeH="0" baseline="0" dirty="0" smtClean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Сформировать у дошкольников  необходимые  знания, умения и навыки по здоровому  образу жизни, научить использовать полученные знания в повседневной  жизни</a:t>
          </a:r>
          <a:endParaRPr lang="ru-RU" sz="1400" b="1" dirty="0">
            <a:solidFill>
              <a:schemeClr val="dk1"/>
            </a:solidFill>
          </a:endParaRPr>
        </a:p>
      </dsp:txBody>
      <dsp:txXfrm>
        <a:off x="1584704" y="3931214"/>
        <a:ext cx="5381540" cy="688038"/>
      </dsp:txXfrm>
    </dsp:sp>
    <dsp:sp modelId="{58C2C16F-54A1-440C-BA37-26DC7436F6BA}">
      <dsp:nvSpPr>
        <dsp:cNvPr id="10" name="Скругленный прямоугольник 9"/>
        <dsp:cNvSpPr/>
      </dsp:nvSpPr>
      <dsp:spPr bwMode="white">
        <a:xfrm>
          <a:off x="1584704" y="4715783"/>
          <a:ext cx="5379356" cy="623839"/>
        </a:xfrm>
        <a:prstGeom prst="roundRect">
          <a:avLst/>
        </a:prstGeom>
        <a:solidFill>
          <a:srgbClr val="57D3FF">
            <a:alpha val="89804"/>
          </a:srgbClr>
        </a:solidFill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hemeClr val="accent3">
            <a:tint val="55000"/>
            <a:hueOff val="-171428"/>
            <a:satOff val="3081"/>
            <a:lumOff val="-29411"/>
            <a:alpha val="10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детей физической культуры, обеспечивающей завтрашний здоровый день семьи и государства</a:t>
          </a:r>
          <a:endParaRPr lang="ru-RU" sz="1400" b="1" dirty="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4704" y="4715783"/>
        <a:ext cx="5379356" cy="623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15370" cy="4818082"/>
        <a:chOff x="0" y="0"/>
        <a:chExt cx="8215370" cy="4818082"/>
      </a:xfrm>
    </dsp:grpSpPr>
    <dsp:sp modelId="{10E9EEFC-69B0-43E5-B9A7-CC2285780E01}">
      <dsp:nvSpPr>
        <dsp:cNvPr id="3" name="Овал 2"/>
        <dsp:cNvSpPr/>
      </dsp:nvSpPr>
      <dsp:spPr bwMode="white">
        <a:xfrm>
          <a:off x="1547402" y="5203"/>
          <a:ext cx="2049831" cy="2049831"/>
        </a:xfrm>
        <a:prstGeom prst="ellipse">
          <a:avLst/>
        </a:prstGeom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cap="none" spc="0" normalizeH="0" baseline="0" noProof="0" smtClean="0"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Сформированы навыки здорового образа жизни воспитанников, педагогов и родителей ДОУ</a:t>
          </a:r>
          <a:endParaRPr lang="ru-RU" sz="1400" dirty="0"/>
        </a:p>
      </dsp:txBody>
      <dsp:txXfrm>
        <a:off x="1547402" y="5203"/>
        <a:ext cx="2049831" cy="2049831"/>
      </dsp:txXfrm>
    </dsp:sp>
    <dsp:sp modelId="{16C44F2D-79C3-421C-BD51-ABB1782CE223}">
      <dsp:nvSpPr>
        <dsp:cNvPr id="4" name="Равнобедренный треугольник 3"/>
        <dsp:cNvSpPr/>
      </dsp:nvSpPr>
      <dsp:spPr bwMode="white">
        <a:xfrm rot="10799999">
          <a:off x="2213597" y="2303750"/>
          <a:ext cx="717441" cy="561305"/>
        </a:xfrm>
        <a:prstGeom prst="triangle">
          <a:avLst/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Xfrm rot="10799999">
        <a:off x="2213597" y="2303750"/>
        <a:ext cx="717441" cy="561305"/>
      </dsp:txXfrm>
    </dsp:sp>
    <dsp:sp modelId="{91EA2599-A11E-431F-9E40-EC03934EFA66}">
      <dsp:nvSpPr>
        <dsp:cNvPr id="6" name="Овал 5"/>
        <dsp:cNvSpPr/>
      </dsp:nvSpPr>
      <dsp:spPr bwMode="white">
        <a:xfrm>
          <a:off x="1888699" y="3113772"/>
          <a:ext cx="1367237" cy="1367237"/>
        </a:xfrm>
        <a:prstGeom prst="ellipse">
          <a:avLst/>
        </a:prstGeom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cap="none" spc="0" normalizeH="0" baseline="0" noProof="0" smtClean="0"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Внедрен научно – методический подход к организации работы по сохранению здоровья детей, к созданию здровьесберегающего пространства  в ДОУ и семье</a:t>
          </a:r>
          <a:endParaRPr lang="ru-RU" sz="1400" dirty="0"/>
        </a:p>
      </dsp:txBody>
      <dsp:txXfrm>
        <a:off x="1888699" y="3113772"/>
        <a:ext cx="1367237" cy="1367237"/>
      </dsp:txXfrm>
    </dsp:sp>
    <dsp:sp modelId="{A296A540-5A0A-49A9-AFFF-9C37A29DE387}">
      <dsp:nvSpPr>
        <dsp:cNvPr id="7" name="Равнобедренный треугольник 6"/>
        <dsp:cNvSpPr/>
      </dsp:nvSpPr>
      <dsp:spPr bwMode="white">
        <a:xfrm rot="5389446">
          <a:off x="3748965" y="3512025"/>
          <a:ext cx="717441" cy="561305"/>
        </a:xfrm>
        <a:prstGeom prst="triangle">
          <a:avLst/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Xfrm rot="5389446">
        <a:off x="3748965" y="3512025"/>
        <a:ext cx="717441" cy="561305"/>
      </dsp:txXfrm>
    </dsp:sp>
    <dsp:sp modelId="{37330620-D2CE-4C6F-8AE3-99971246DBFB}">
      <dsp:nvSpPr>
        <dsp:cNvPr id="9" name="Овал 8"/>
        <dsp:cNvSpPr/>
      </dsp:nvSpPr>
      <dsp:spPr bwMode="white">
        <a:xfrm>
          <a:off x="4959434" y="3104345"/>
          <a:ext cx="1367237" cy="1367237"/>
        </a:xfrm>
        <a:prstGeom prst="ellipse">
          <a:avLst/>
        </a:prstGeom>
      </dsp:spPr>
      <dsp:style>
        <a:lnRef idx="0">
          <a:schemeClr val="lt1"/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cap="none" spc="0" normalizeH="0" baseline="0" noProof="0" smtClean="0"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Сформирована нормативно – правовая база по вопросам  оздоровления дошкольников</a:t>
          </a:r>
          <a:endParaRPr lang="ru-RU" sz="1400" dirty="0"/>
        </a:p>
      </dsp:txBody>
      <dsp:txXfrm>
        <a:off x="4959434" y="3104345"/>
        <a:ext cx="1367237" cy="1367237"/>
      </dsp:txXfrm>
    </dsp:sp>
    <dsp:sp modelId="{13F00450-A086-430A-8BF3-7E0E2F6CC490}">
      <dsp:nvSpPr>
        <dsp:cNvPr id="10" name="Равнобедренный треугольник 9"/>
        <dsp:cNvSpPr/>
      </dsp:nvSpPr>
      <dsp:spPr bwMode="white">
        <a:xfrm rot="21599999">
          <a:off x="5284332" y="2294324"/>
          <a:ext cx="717441" cy="561305"/>
        </a:xfrm>
        <a:prstGeom prst="triangle">
          <a:avLst/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4"/>
        </a:fillRef>
        <a:effectRef idx="2">
          <a:scrgbClr r="0" g="0" b="0"/>
        </a:effectRef>
        <a:fontRef idx="minor">
          <a:schemeClr val="lt1"/>
        </a:fontRef>
      </dsp:style>
      <dsp:txXfrm rot="21599999">
        <a:off x="5284332" y="2294324"/>
        <a:ext cx="717441" cy="561305"/>
      </dsp:txXfrm>
    </dsp:sp>
    <dsp:sp modelId="{9A5BB151-F596-4D75-A60C-F3E728950214}">
      <dsp:nvSpPr>
        <dsp:cNvPr id="11" name="Овал 10"/>
        <dsp:cNvSpPr/>
      </dsp:nvSpPr>
      <dsp:spPr bwMode="white">
        <a:xfrm>
          <a:off x="4618137" y="-4224"/>
          <a:ext cx="2049831" cy="2049831"/>
        </a:xfrm>
        <a:prstGeom prst="ellipse">
          <a:avLst/>
        </a:prstGeom>
      </dsp:spPr>
      <dsp:style>
        <a:lnRef idx="0">
          <a:schemeClr val="lt1"/>
        </a:lnRef>
        <a:fillRef idx="3">
          <a:schemeClr val="accent5"/>
        </a:fillRef>
        <a:effectRef idx="2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Создан  благоприятный психолого  – эмоциональный климат в детском саду для комфортного пребывания детей</a:t>
          </a:r>
          <a:endParaRPr lang="ru-RU" sz="1400" b="0" dirty="0"/>
        </a:p>
      </dsp:txBody>
      <dsp:txXfrm>
        <a:off x="4618137" y="-4224"/>
        <a:ext cx="2049831" cy="2049831"/>
      </dsp:txXfrm>
    </dsp:sp>
    <dsp:sp modelId="{105CA617-A34E-4572-BA73-A127ACA804CB}">
      <dsp:nvSpPr>
        <dsp:cNvPr id="5" name="Овал 4" hidden="1"/>
        <dsp:cNvSpPr/>
      </dsp:nvSpPr>
      <dsp:spPr>
        <a:xfrm>
          <a:off x="1547402" y="2772475"/>
          <a:ext cx="2049831" cy="2049831"/>
        </a:xfrm>
        <a:prstGeom prst="ellipse">
          <a:avLst/>
        </a:prstGeom>
      </dsp:spPr>
      <dsp:txXfrm>
        <a:off x="1547402" y="2772475"/>
        <a:ext cx="2049831" cy="2049831"/>
      </dsp:txXfrm>
    </dsp:sp>
    <dsp:sp modelId="{5A4E2952-56BB-4C8B-B648-091F1A526DDD}">
      <dsp:nvSpPr>
        <dsp:cNvPr id="8" name="Овал 7" hidden="1"/>
        <dsp:cNvSpPr/>
      </dsp:nvSpPr>
      <dsp:spPr>
        <a:xfrm>
          <a:off x="4618137" y="2763048"/>
          <a:ext cx="2049831" cy="2049831"/>
        </a:xfrm>
        <a:prstGeom prst="ellipse">
          <a:avLst/>
        </a:prstGeom>
      </dsp:spPr>
      <dsp:txXfrm>
        <a:off x="4618137" y="2763048"/>
        <a:ext cx="2049831" cy="2049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contDir" val="revDir"/>
          <dgm:param type="grDir" val="tL"/>
          <dgm:param type="flowDir" val="col"/>
        </dgm:alg>
      </dgm:if>
      <dgm:else name="Name2">
        <dgm:alg type="snake"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srcNode" val="firstNode"/>
                    <dgm:param type="dstNode" val="shape"/>
                    <dgm:param type="begPts" val="auto"/>
                    <dgm:param type="endPts" val="auto"/>
                  </dgm:alg>
                </dgm:if>
                <dgm:if name="Name13" axis="self" ptType="sibTrans" func="revPos" op="equ" val="1">
                  <dgm:alg type="conn">
                    <dgm:param type="srcNode" val="shape"/>
                    <dgm:param type="dstNode" val="lastNode"/>
                    <dgm:param type="begPts" val="auto"/>
                    <dgm:param type="endPts" val="auto"/>
                  </dgm:alg>
                </dgm:if>
                <dgm:else name="Name14">
                  <dgm:alg type="conn">
                    <dgm:param type="srcNode" val="shape"/>
                    <dgm:param type="dstNode" val="shape"/>
                    <dgm:param type="begPts" val="auto"/>
                    <dgm:param type="endPts" val="auto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srcNode" val="firstNode"/>
                    <dgm:param type="dstNode" val="shape"/>
                    <dgm:param type="begPts" val="auto"/>
                    <dgm:param type="endPts" val="auto"/>
                  </dgm:alg>
                </dgm:if>
                <dgm:if name="Name18" axis="self" ptType="sibTrans" func="revPos" op="equ" val="1">
                  <dgm:alg type="conn">
                    <dgm:param type="srcNode" val="shape"/>
                    <dgm:param type="dstNode" val="lastNode"/>
                    <dgm:param type="begPts" val="auto"/>
                    <dgm:param type="endPts" val="auto"/>
                  </dgm:alg>
                </dgm:if>
                <dgm:else name="Name19">
                  <dgm:alg type="conn">
                    <dgm:param type="srcNode" val="shape"/>
                    <dgm:param type="dstNode" val="shape"/>
                    <dgm:param type="begPts" val="auto"/>
                    <dgm:param type="endPts" val="auto"/>
                  </dgm:alg>
                </dgm:else>
              </dgm:choose>
            </dgm:else>
          </dgm:choose>
          <dgm:shape xmlns:r="http://schemas.openxmlformats.org/officeDocument/2006/relationships" type="triangle" r:blip="" rot="90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F702A0-A13D-4B23-9785-BE00F31D940B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977CD9-DE92-4105-BBE3-BECB543AF44B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218C2C-A07B-436B-BF3E-3721677CBCBB}" type="slidenum">
              <a:rPr lang="ru-RU">
                <a:cs typeface="Arial" panose="020B0604020202020204" pitchFamily="34" charset="0"/>
              </a:rPr>
            </a:fld>
            <a:endParaRPr 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3C6936-B9BC-46C0-9829-5B12EB627CD8}" type="slidenum">
              <a:rPr lang="ru-RU">
                <a:cs typeface="Arial" panose="020B0604020202020204" pitchFamily="34" charset="0"/>
              </a:rPr>
            </a:fld>
            <a:endParaRPr 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0C43BE-D9F0-4E02-91E6-8B5B625B473A}" type="slidenum">
              <a:rPr lang="ru-RU">
                <a:cs typeface="Arial" panose="020B0604020202020204" pitchFamily="34" charset="0"/>
              </a:rPr>
            </a:fld>
            <a:endParaRPr 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7C18-76AD-4A64-9A7D-5CD9B1662F6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65C9-7409-49FC-B676-4F795DECF2BA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3AD4D-B5A9-4E6C-91D2-346C8A2329E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8A4D-223E-4547-8409-FC463AE4D8B8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792B-CEB8-452D-9118-47B1BEFFBD19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DDE20-53F8-4AB2-8BB1-25976D07912F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6B31-15BE-44F2-8C7F-2986F44D38D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D39B-B727-4357-8DBE-526E1FC919D7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ABAC-B6FE-4267-A6DC-0CC143B87E0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1ED1-83C2-4CE5-BDC1-E6C753DEE535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9411-8063-444F-80ED-B1283F86C083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DCA5B-5D86-4805-98AC-3735BEE412B9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8932-1C05-40BB-B07F-167776FECB77}" type="datetimeFigureOut">
              <a:rPr lang="ru-RU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79DF-E537-4656-864A-E492ED260449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0E14-4DD8-4C8D-A29A-4C0D44668904}" type="datetimeFigureOut">
              <a:rPr lang="ru-RU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F522-BBF0-4593-A28D-ACDE5E73E2BB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CDC6-1C34-499B-A6CC-1CB592106E0C}" type="datetimeFigureOut">
              <a:rPr lang="ru-RU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67FB9-8FDA-4562-8945-7283B40B417A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AF23-836E-4EF2-8C96-6D900719A6B2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090E-CEDF-4A68-8D77-EAA65F35741E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BB66-6AFA-4FB9-88A6-717200A4EAB1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1B11-BBB7-4F07-AC84-011F512EAE88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7" descr="0_75c96_b715e7d3_XL.jpe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4975C-7D0B-4289-982C-5948E6DEA101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GI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microsoft.com/office/2007/relationships/media" Target="file:///D:\&#1052;&#1072;&#1084;&#1072;\&#1087;&#1088;&#1086;&#1077;&#1082;&#1090;%20&#1047;&#1076;&#1086;&#1088;&#1086;&#1074;&#1099;&#1077;%20&#1076;&#1077;&#1090;&#1080;%20-%20&#1079;&#1076;&#1086;&#1088;&#1086;&#1074;&#1072;&#1103;%20&#1085;&#1072;&#1094;&#1080;&#1103;\&#1048;&#1079;%20&#1082;&#1080;&#1085;&#1086;&#1092;&#1080;&#1083;&#1100;&#1084;&#1072;%20-%20&#1059;&#1089;&#1072;&#1090;&#1099;&#1081;%20&#1053;&#1103;&#1085;&#1100;.mp3" TargetMode="External"/><Relationship Id="rId2" Type="http://schemas.openxmlformats.org/officeDocument/2006/relationships/audio" Target="file:///D:\&#1052;&#1072;&#1084;&#1072;\&#1087;&#1088;&#1086;&#1077;&#1082;&#1090;%20&#1047;&#1076;&#1086;&#1088;&#1086;&#1074;&#1099;&#1077;%20&#1076;&#1077;&#1090;&#1080;%20-%20&#1079;&#1076;&#1086;&#1088;&#1086;&#1074;&#1072;&#1103;%20&#1085;&#1072;&#1094;&#1080;&#1103;\&#1048;&#1079;%20&#1082;&#1080;&#1085;&#1086;&#1092;&#1080;&#1083;&#1100;&#1084;&#1072;%20-%20&#1059;&#1089;&#1072;&#1090;&#1099;&#1081;%20&#1053;&#1103;&#1085;&#1100;.mp3" TargetMode="External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63" y="1736120"/>
            <a:ext cx="8072437" cy="40318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ru-RU" sz="2400" b="1" dirty="0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ПОДГОТОВИЛА ВОСПИТАТЕЛЬ: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  <a:p>
            <a:pPr algn="ctr" eaLnBrk="0" hangingPunct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 КАТЕГОРИИ    БУНЯТЯН  С.С.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1600" dirty="0"/>
          </a:p>
          <a:p>
            <a:pPr algn="ctr" eaLnBrk="0" hangingPunct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. МЫТИЩИ 2022</a:t>
            </a:r>
            <a:endParaRPr lang="ru-RU" dirty="0"/>
          </a:p>
        </p:txBody>
      </p:sp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1537970" y="428625"/>
            <a:ext cx="696341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    «СРЕДНЯЯ ОБЩЕОБРАЗОВАТЕЛЬНАЯ ШКОЛА № 12»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14500" y="357188"/>
            <a:ext cx="6715125" cy="461962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 двигательная  активность детей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3" descr="D:\Мама\detia-24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29063" y="5437188"/>
            <a:ext cx="12858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771526"/>
            <a:ext cx="4217988" cy="31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3063" y="500063"/>
            <a:ext cx="6715125" cy="461962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 двигательная деятельность детей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695575" y="1768475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738818" y="2128689"/>
            <a:ext cx="4575175" cy="343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1979613" y="365125"/>
            <a:ext cx="6696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 двигательная деятельность детей</a:t>
            </a:r>
            <a:endParaRPr lang="ru-RU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00250" y="428625"/>
            <a:ext cx="5857875" cy="708025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 подвижные и спортивные игры </a:t>
            </a:r>
            <a:endParaRPr lang="ru-RU" sz="2000" b="1" dirty="0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свежем воздухе </a:t>
            </a:r>
            <a:endParaRPr lang="ru-RU" sz="2000" b="1" dirty="0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Прямоугольник 9"/>
          <p:cNvSpPr>
            <a:spLocks noChangeArrowheads="1"/>
          </p:cNvSpPr>
          <p:nvPr/>
        </p:nvSpPr>
        <p:spPr bwMode="auto">
          <a:xfrm>
            <a:off x="2964655" y="1555750"/>
            <a:ext cx="392906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 каждый день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играть совсем не лень.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5" name="Picture 2" descr="D:\Мама\sporta-1344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79094" y="5170488"/>
            <a:ext cx="1184994" cy="1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489" y="2400299"/>
            <a:ext cx="3567392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3"/>
          <p:cNvSpPr>
            <a:spLocks noChangeArrowheads="1"/>
          </p:cNvSpPr>
          <p:nvPr/>
        </p:nvSpPr>
        <p:spPr bwMode="auto">
          <a:xfrm>
            <a:off x="2928938" y="357188"/>
            <a:ext cx="378618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известно, всем понятно,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здоровым быть приятно!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надо всем нам знать,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здоровым стать!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2469" y="1651000"/>
            <a:ext cx="344805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28938" y="500063"/>
            <a:ext cx="3929062" cy="4000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спортивный зал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613" y="1052512"/>
            <a:ext cx="3780587" cy="50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00250" y="428625"/>
            <a:ext cx="6215063" cy="4000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уголки в каждой возрастной группе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3286125" y="1000125"/>
            <a:ext cx="28575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на часок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 наш «Спортивный уголок».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2" name="Picture 2" descr="G:\DCIM\102NIKON\DSCN4848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532013" y="1580877"/>
            <a:ext cx="6696744" cy="47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43188" y="428625"/>
            <a:ext cx="4500562" cy="4000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Ритмическая гимнастика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7" name="Picture 2" descr="D:\Мама\дети\detia-607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69238" y="4449763"/>
            <a:ext cx="12144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G:\DCIM\104NIKON\DSCN51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1188" y="1052513"/>
            <a:ext cx="602456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00" y="428625"/>
            <a:ext cx="3643313" cy="4000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sz="2000" b="1" dirty="0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8820" y="980728"/>
            <a:ext cx="7008581" cy="525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500" y="357188"/>
            <a:ext cx="4071938" cy="4000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Релаксационные упражнения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5" name="Picture 2" descr="G:\DCIM\102NIKON\DSCN4853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63688" y="980728"/>
            <a:ext cx="6816559" cy="511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1484313"/>
            <a:ext cx="4786312" cy="857250"/>
          </a:xfrm>
        </p:spPr>
        <p:txBody>
          <a:bodyPr>
            <a:normAutofit fontScale="90000"/>
          </a:bodyPr>
          <a:lstStyle/>
          <a:p>
            <a:b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проекта</a:t>
            </a:r>
            <a:br>
              <a:rPr lang="ru-RU" sz="4000" b="1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ru-RU" sz="4000" smtClean="0"/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928688" y="2143125"/>
            <a:ext cx="7786687" cy="403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современном обществе проблема сохранения и укрепления здоровья детей является  как никогда актуальной. Это объясняется тем, что к ним предъявляются  весьма высокие требования, соответствовать которым могут только здоровые дети.</a:t>
            </a:r>
            <a:endParaRPr lang="ru-RU" sz="1600" dirty="0"/>
          </a:p>
          <a:p>
            <a:pPr algn="just" eaLnBrk="0" hangingPunct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Проблема эффективности физического воспитания детей дошкольного возраста является чрезвычайно важной, так как именно  в этот возрастной период  закладываются основы  здоровья, гармоничного физического развития, приобретаются двигательные  умения и навыки. Потребность в активных, разнообразных движениях является отличительной  особенностью  дошкольников.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Если мы научим детей с самого раннего возраста ценить, беречь и укреплять свое здоровье, если мы будем личным примером демонстрировать здоровый образ жизни, то только в этом случае можно надеяться, что будущие поколения будут более здоровы и развиты не только личностно, интеллектуально, духовно, но и физически.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  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состояние  полного физического, душевного и социального благополучия, а не только отсутствие болезней и физических дефектов</a:t>
            </a: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определение Всемирной организации здравоохранения.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endParaRPr lang="ru-RU" sz="1600" dirty="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857375" y="428625"/>
            <a:ext cx="6929438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Забота о здоровье – это важнейший труд воспитателя. От жизнедеятельности, бодрости детей зависит их духовная жизнь, мировоззрение, умственное развитие, прочность знаний, вера в свои силы...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В. А. Сухомлинский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D:\Мама\картинки оспорте\45a3a38ebb68adf205f9aaf34b1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0175" y="5786438"/>
            <a:ext cx="13938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28938" y="357188"/>
            <a:ext cx="4286250" cy="4000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Релаксационные упражнения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8" name="Прямоугольник 3"/>
          <p:cNvSpPr>
            <a:spLocks noChangeArrowheads="1"/>
          </p:cNvSpPr>
          <p:nvPr/>
        </p:nvSpPr>
        <p:spPr bwMode="auto">
          <a:xfrm>
            <a:off x="1571625" y="5786438"/>
            <a:ext cx="600075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«Неправильно лечить голову без тела, а тело без души» (Сократ)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2" descr="G:\DCIM\102NIKON\DSCN485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35150" y="792163"/>
            <a:ext cx="6481763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71813" y="500063"/>
            <a:ext cx="2428875" cy="4000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Прямоугольник 5"/>
          <p:cNvSpPr>
            <a:spLocks noChangeArrowheads="1"/>
          </p:cNvSpPr>
          <p:nvPr/>
        </p:nvSpPr>
        <p:spPr bwMode="auto">
          <a:xfrm>
            <a:off x="2893218" y="1027907"/>
            <a:ext cx="2786063" cy="1230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играть с песком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лопаткой, и совком.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замки, строить горки,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Насыпать песок в ведёрки.</a:t>
            </a:r>
            <a:br>
              <a:rPr lang="ru-RU" dirty="0">
                <a:latin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46084" name="Picture 2" descr="G:\DCIM\103NIKON\DSCN4948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55776" y="2258219"/>
            <a:ext cx="3984736" cy="353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00" y="428625"/>
            <a:ext cx="3643313" cy="4000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Корригирующая  гимнастика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796" y="980728"/>
            <a:ext cx="3888990" cy="518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1688" y="428625"/>
            <a:ext cx="5643562" cy="4000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праздники и развлечения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8" name="Прямоугольник 6"/>
          <p:cNvSpPr>
            <a:spLocks noChangeArrowheads="1"/>
          </p:cNvSpPr>
          <p:nvPr/>
        </p:nvSpPr>
        <p:spPr bwMode="auto">
          <a:xfrm>
            <a:off x="4071938" y="4929188"/>
            <a:ext cx="4572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нет рецепта лучше: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Будь со спортом неразлучен –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Проживешь тогда сто лет!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Вот и весь секрет!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Прямоугольник 7"/>
          <p:cNvSpPr>
            <a:spLocks noChangeArrowheads="1"/>
          </p:cNvSpPr>
          <p:nvPr/>
        </p:nvSpPr>
        <p:spPr bwMode="auto">
          <a:xfrm>
            <a:off x="500063" y="2143125"/>
            <a:ext cx="378618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известно, всем понятно,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Что здоровым быть приятно!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надо всем нам знать,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здоровым стать!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63" y="3335338"/>
            <a:ext cx="3985099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742" y="1628775"/>
            <a:ext cx="2268141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6"/>
          <p:cNvSpPr>
            <a:spLocks noChangeArrowheads="1"/>
          </p:cNvSpPr>
          <p:nvPr/>
        </p:nvSpPr>
        <p:spPr bwMode="auto">
          <a:xfrm>
            <a:off x="2928938" y="404813"/>
            <a:ext cx="3857625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Ты закрой глаза ладошкой,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Посиди совсем немножко.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 наши отдохнут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 увидят все вокруг.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0" name="Picture 2" descr="G:\DCIM\104NIKON\DSCN518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124075" y="1700213"/>
            <a:ext cx="619283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43063" y="857250"/>
            <a:ext cx="3143250" cy="461963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4" name="Прямоугольник 13"/>
          <p:cNvSpPr>
            <a:spLocks noChangeArrowheads="1"/>
          </p:cNvSpPr>
          <p:nvPr/>
        </p:nvSpPr>
        <p:spPr bwMode="auto">
          <a:xfrm>
            <a:off x="1000125" y="1643063"/>
            <a:ext cx="3643313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по порядку – 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сделаем  зарядку.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 зарядку выходи,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 зарядку всех буди.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Прямоугольник 14"/>
          <p:cNvSpPr>
            <a:spLocks noChangeArrowheads="1"/>
          </p:cNvSpPr>
          <p:nvPr/>
        </p:nvSpPr>
        <p:spPr bwMode="auto">
          <a:xfrm>
            <a:off x="4932040" y="2789238"/>
            <a:ext cx="3857625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ребята говорят: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Физзарядка – друг, ребят!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Физзарядка по утрам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 вред – на пользу нам!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928" y="2814638"/>
            <a:ext cx="2575544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71813" y="357188"/>
            <a:ext cx="3643312" cy="461962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Прямоугольник 5"/>
          <p:cNvSpPr>
            <a:spLocks noChangeArrowheads="1"/>
          </p:cNvSpPr>
          <p:nvPr/>
        </p:nvSpPr>
        <p:spPr bwMode="auto">
          <a:xfrm>
            <a:off x="3707904" y="5130800"/>
            <a:ext cx="3357562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успешно развиваться,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спортом заниматься.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занятий физкультурой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стройная фигура.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4" name="Picture 2" descr="D:\Мама\detia-37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38388" y="4930105"/>
            <a:ext cx="14668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8174" y="1665287"/>
            <a:ext cx="43053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28875" y="428625"/>
            <a:ext cx="5214938" cy="4000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из серии «Здоровый образ жизни»</a:t>
            </a:r>
            <a:endParaRPr lang="ru-RU" sz="2000" b="1" dirty="0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1643063" y="1467178"/>
            <a:ext cx="70008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>
              <a:tabLst>
                <a:tab pos="2251075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251075" algn="l"/>
              </a:tabLs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Прямоугольник 5"/>
          <p:cNvSpPr>
            <a:spLocks noChangeArrowheads="1"/>
          </p:cNvSpPr>
          <p:nvPr/>
        </p:nvSpPr>
        <p:spPr bwMode="auto">
          <a:xfrm>
            <a:off x="2286000" y="2136775"/>
            <a:ext cx="45720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>
                <a:latin typeface="Calibri" panose="020F0502020204030204" pitchFamily="34" charset="0"/>
              </a:rPr>
              <a:t> </a:t>
            </a: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59396" name="Picture 2" descr="G:\DCIM\104NIKON\DSCN5109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850" y="1728788"/>
            <a:ext cx="4103688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G:\DCIM\104NIKON\DSCN52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728789"/>
            <a:ext cx="439102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788" y="1701800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Прямоугольник 2"/>
          <p:cNvSpPr>
            <a:spLocks noChangeArrowheads="1"/>
          </p:cNvSpPr>
          <p:nvPr/>
        </p:nvSpPr>
        <p:spPr bwMode="auto">
          <a:xfrm>
            <a:off x="2484438" y="476250"/>
            <a:ext cx="4572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Пора ребятишкам идти на обед.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Ой, как бы еда не наделала бед!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мы с вами посмотрим подробно,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И выберем вместе все то, что съедобно.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14625" y="357188"/>
            <a:ext cx="4000500" cy="4000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Прямоугольник 5"/>
          <p:cNvSpPr>
            <a:spLocks noChangeArrowheads="1"/>
          </p:cNvSpPr>
          <p:nvPr/>
        </p:nvSpPr>
        <p:spPr bwMode="auto">
          <a:xfrm>
            <a:off x="2286000" y="2136775"/>
            <a:ext cx="45720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>
                <a:latin typeface="Calibri" panose="020F0502020204030204" pitchFamily="34" charset="0"/>
              </a:rPr>
              <a:t> </a:t>
            </a:r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188" y="1124744"/>
            <a:ext cx="3735330" cy="498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2"/>
          <p:cNvSpPr>
            <a:spLocks noChangeArrowheads="1"/>
          </p:cNvSpPr>
          <p:nvPr/>
        </p:nvSpPr>
        <p:spPr bwMode="auto">
          <a:xfrm>
            <a:off x="1143000" y="642938"/>
            <a:ext cx="7500938" cy="2259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«Здоровьесберегающие   образовательные   технологии»,   по   определению      Н.К. Смирнова, — это все те психолого-педагогические технологии,  программы, методы, которые направлены на воспитание культуры здоровья, личностных качеств, способствующих его сохранению и укреплению, формирование представления о здоровье как ценности, мотивацию на ведение здорового образа жизни.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450" y="2924175"/>
            <a:ext cx="2633662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71813" y="357188"/>
            <a:ext cx="3143250" cy="4000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9664" y="2537197"/>
            <a:ext cx="2059459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2" descr="G:\DCIM\105NIKON\DSCN54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3788" y="1772816"/>
            <a:ext cx="3449637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071563" y="571500"/>
            <a:ext cx="75723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проекта</a:t>
            </a:r>
            <a:endParaRPr lang="ru-RU" sz="2400" b="1">
              <a:solidFill>
                <a:srgbClr val="B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71472" y="1397000"/>
          <a:ext cx="821537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Прямоугольник 1"/>
          <p:cNvSpPr>
            <a:spLocks noChangeArrowheads="1"/>
          </p:cNvSpPr>
          <p:nvPr/>
        </p:nvSpPr>
        <p:spPr bwMode="auto">
          <a:xfrm>
            <a:off x="2000250" y="642938"/>
            <a:ext cx="6357938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Здоровье нации – это приоритет для любой страны мира и мы не исключение. Ведь всем известно, что здоровье нации начинается со здоровья её детей.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0" name="Picture 1" descr="F:\картинки\взрослые и дети\gimnastika.pn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BFACB"/>
              </a:clrFrom>
              <a:clrTo>
                <a:srgbClr val="FBFA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1928813"/>
            <a:ext cx="60198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833" y="2459503"/>
            <a:ext cx="788613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979613" y="369888"/>
            <a:ext cx="6592887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Здоровые  дети -  это  основа  жизни  нации. 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мы, взрослые, можем научить детей следить за своим здоровьем, беречь его, быть здоровым человеком своей страны.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4" descr="D:\Мама\картинки оспорте\45a3a38ebb68adf205f9aaf34b1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6825" y="3357563"/>
            <a:ext cx="27971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179513" y="2522339"/>
            <a:ext cx="4265612" cy="319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2143125" y="428625"/>
            <a:ext cx="4786313" cy="7858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br>
              <a:rPr lang="ru-RU" sz="2000" b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>
              <a:latin typeface="Calibri" panose="020F0502020204030204" pitchFamily="34" charset="0"/>
            </a:endParaRPr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642938" y="1004888"/>
            <a:ext cx="8072437" cy="155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Анализ состояния   заболеваемости детей в нашем детском саду за 2018 – 2019 гг. показал, что уровень таких заболеваний, как ОРЗ,  плоскостопие, нарушение осанки достаточно высок. С каждым годом  уменьшается количество детей  с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группой здоровья. Все это вызвало потребность углубленно заняться оздоровлением детей. Встал вопрос о  разработке  системы мероприятий  и введение новых технологий, направленных на укрепление  здоровья  воспитанников.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714750" y="2714625"/>
            <a:ext cx="18573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2000">
              <a:solidFill>
                <a:srgbClr val="B00000"/>
              </a:solidFill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71500" y="3214688"/>
            <a:ext cx="8143875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дадут возможность обеспечить высокий уровень  здоровья детей  и воспитание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социально </a:t>
            </a: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психологической  и духовно </a:t>
            </a: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нравственной культуры, применительно к взрослым </a:t>
            </a: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поможет становлению культуры профессионального  здоровья воспитателей ДОО и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просвещению родителей.</a:t>
            </a:r>
            <a:endParaRPr lang="ru-RU" sz="1600" dirty="0"/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3286125" y="4572000"/>
            <a:ext cx="278606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2000">
              <a:solidFill>
                <a:srgbClr val="B00000"/>
              </a:solidFill>
            </a:endParaRP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642938" y="5143500"/>
            <a:ext cx="8001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Организовать деятельность коллектива  по разработке  и внедрению технологий  для  приобщения  детей к здоровому образу жизни  в условиях ДОО с учетом ФГОС.</a:t>
            </a:r>
            <a:endParaRPr lang="ru-RU" sz="160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357166"/>
          <a:ext cx="812009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86188" y="285750"/>
            <a:ext cx="27860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>
              <a:solidFill>
                <a:srgbClr val="B0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28813" y="642938"/>
            <a:ext cx="6643687" cy="1477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подобраны  инновационные образовательные программы, с приоритетом выбора максимально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методик и технологий, с целью оздоровления  воспитанников, индивидуальных способностей, интересов, перспектив развития.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1928813" y="428625"/>
            <a:ext cx="6572250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Темы «Здоровье», «Здоровый образ жизни» проходят через  все виды деятельности ребёнка. В детском саду проводится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оздоровительная работа, обеспечивающая  поддержку и развитие  физического статуса детей.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714375" y="2643188"/>
            <a:ext cx="8143875" cy="3816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от рождения до школы</a:t>
            </a:r>
            <a:r>
              <a:rPr lang="ru-RU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редакцией Н. Е.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Т.С.Комаровой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М.А.Васильевой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2014года в соответствии  с  федеральными государственными образовательными  стандартами.</a:t>
            </a:r>
            <a:endParaRPr lang="ru-RU" sz="1400" dirty="0"/>
          </a:p>
          <a:p>
            <a:pPr algn="just" eaLnBrk="0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здоровья детей, совершенствование функций  организма, полноценное физическое развитие, воспитание интереса к различным  видам двигательной деятельности, формирование положительных нравственных черт личности в контексте общего педагогического процесса.</a:t>
            </a:r>
            <a:endParaRPr lang="ru-RU" sz="1400" dirty="0"/>
          </a:p>
          <a:p>
            <a:pPr algn="just" eaLnBrk="0" hangingPunct="0">
              <a:buFontTx/>
              <a:buChar char="•"/>
            </a:pPr>
            <a:r>
              <a:rPr lang="ru-RU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 детства</a:t>
            </a:r>
            <a:r>
              <a:rPr lang="ru-RU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от 3 до 7лет  под редакцией Т.С</a:t>
            </a:r>
            <a:r>
              <a:rPr lang="ru-RU" sz="1400" dirty="0">
                <a:latin typeface="Calibri" panose="020F0502020204030204" pitchFamily="34" charset="0"/>
              </a:rPr>
              <a:t>.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Казаковцевой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и гармоничное развитие ребенка, обеспечение его полноценного здоровья, развитие движений и физических качеств, формирование убеждений и привычек здорового образа жизни.</a:t>
            </a:r>
            <a:endParaRPr lang="ru-RU" sz="1400" dirty="0"/>
          </a:p>
          <a:p>
            <a:pPr algn="just" eaLnBrk="0" hangingPunct="0">
              <a:buFontTx/>
              <a:buChar char="•"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</a:t>
            </a:r>
            <a:r>
              <a:rPr lang="ru-RU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оздоровительная технология  </a:t>
            </a:r>
            <a:r>
              <a:rPr lang="ru-RU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дошкольник</a:t>
            </a:r>
            <a:r>
              <a:rPr lang="ru-RU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Ю.Ф.Змановского</a:t>
            </a:r>
            <a:endParaRPr lang="ru-RU" sz="1400" dirty="0"/>
          </a:p>
          <a:p>
            <a:pPr algn="just" eaLnBrk="0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подход, наличие физического обоснования в каждом разделе программы, доступность большинства рекомендуемых средств и методов.</a:t>
            </a:r>
            <a:endParaRPr lang="ru-RU" sz="1400" dirty="0"/>
          </a:p>
          <a:p>
            <a:pPr algn="just" eaLnBrk="0" hangingPunct="0">
              <a:buFontTx/>
              <a:buChar char="•"/>
            </a:pPr>
            <a:r>
              <a:rPr lang="ru-RU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безопасности детей дошкольного возраста</a:t>
            </a:r>
            <a:r>
              <a:rPr lang="ru-RU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Р.Б.Стеркиной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Н.Н.Авдеевой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О.Л.Князевой</a:t>
            </a:r>
            <a:endParaRPr lang="ru-RU" sz="1400" dirty="0"/>
          </a:p>
          <a:p>
            <a:pPr algn="just" eaLnBrk="0" hangingPunc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развития у детей самостоятельности и ответственности за свое поведение, рассматриваются проблемы безопасности жизни.</a:t>
            </a:r>
            <a:endParaRPr lang="ru-RU" sz="1400" dirty="0"/>
          </a:p>
          <a:p>
            <a:pPr algn="just" eaLnBrk="0" hangingPunct="0">
              <a:buFontTx/>
              <a:buChar char="•"/>
            </a:pPr>
            <a:r>
              <a:rPr lang="ru-RU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</a:t>
            </a:r>
            <a:r>
              <a:rPr lang="ru-RU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дошкольникам</a:t>
            </a:r>
            <a:r>
              <a:rPr lang="ru-RU" sz="1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редакцией 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Л.Д.Глазыриной</a:t>
            </a:r>
            <a:endParaRPr lang="ru-RU" sz="1400" dirty="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42938" y="2214563"/>
            <a:ext cx="8143875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физкультурно – оздоровительной направленности, используемые в ДОО</a:t>
            </a:r>
            <a:endParaRPr lang="ru-RU" sz="1600">
              <a:solidFill>
                <a:srgbClr val="B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857375" y="613479"/>
            <a:ext cx="6858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здоровому образу жизни ребенка на основе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является приоритетным направлением в деятельности  нашего дошкольного учреждения.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D:\Мама\дети\detia-741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92950" y="3878263"/>
            <a:ext cx="196373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 кинофильма - Усатый Нянь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38" y="6000750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889919" y="2657079"/>
            <a:ext cx="4403725" cy="33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85875" y="285750"/>
            <a:ext cx="75723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сохранения и стимулирования здоровья</a:t>
            </a:r>
            <a:endParaRPr lang="ru-RU" sz="2400" b="1">
              <a:solidFill>
                <a:srgbClr val="B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3188" y="857250"/>
            <a:ext cx="3929062" cy="4000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6B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Физкультурная  минутка</a:t>
            </a:r>
            <a:endParaRPr lang="ru-RU" sz="2000" b="1">
              <a:solidFill>
                <a:srgbClr val="006B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526045" y="1991611"/>
            <a:ext cx="5010214" cy="375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7098</Words>
  <Application>WPS Presentation</Application>
  <PresentationFormat>Экран (4:3)</PresentationFormat>
  <Paragraphs>170</Paragraphs>
  <Slides>33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Тема Office</vt:lpstr>
      <vt:lpstr>PowerPoint 演示文稿</vt:lpstr>
      <vt:lpstr> Актуальность  проекта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284</cp:revision>
  <dcterms:created xsi:type="dcterms:W3CDTF">2013-01-06T18:32:00Z</dcterms:created>
  <dcterms:modified xsi:type="dcterms:W3CDTF">2022-12-07T11:04:12Z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B62179387374447396FE19A901A5189C</vt:lpwstr>
  </property>
  <property fmtid="{D5CDD505-2E9C-101B-9397-08002B2CF9AE}" pid="3" name="KSOProductBuildVer">
    <vt:lpwstr>1049-11.2.0.11417</vt:lpwstr>
  </property>
</Properties>
</file>